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2" r:id="rId1"/>
  </p:sldMasterIdLst>
  <p:notesMasterIdLst>
    <p:notesMasterId r:id="rId67"/>
  </p:notesMasterIdLst>
  <p:handoutMasterIdLst>
    <p:handoutMasterId r:id="rId68"/>
  </p:handoutMasterIdLst>
  <p:sldIdLst>
    <p:sldId id="734" r:id="rId2"/>
    <p:sldId id="735" r:id="rId3"/>
    <p:sldId id="736" r:id="rId4"/>
    <p:sldId id="737" r:id="rId5"/>
    <p:sldId id="738" r:id="rId6"/>
    <p:sldId id="739" r:id="rId7"/>
    <p:sldId id="740" r:id="rId8"/>
    <p:sldId id="742" r:id="rId9"/>
    <p:sldId id="745" r:id="rId10"/>
    <p:sldId id="743" r:id="rId11"/>
    <p:sldId id="798" r:id="rId12"/>
    <p:sldId id="744" r:id="rId13"/>
    <p:sldId id="799" r:id="rId14"/>
    <p:sldId id="746" r:id="rId15"/>
    <p:sldId id="747" r:id="rId16"/>
    <p:sldId id="748" r:id="rId17"/>
    <p:sldId id="749" r:id="rId18"/>
    <p:sldId id="750" r:id="rId19"/>
    <p:sldId id="751" r:id="rId20"/>
    <p:sldId id="752" r:id="rId21"/>
    <p:sldId id="753" r:id="rId22"/>
    <p:sldId id="754" r:id="rId23"/>
    <p:sldId id="755" r:id="rId24"/>
    <p:sldId id="756" r:id="rId25"/>
    <p:sldId id="757" r:id="rId26"/>
    <p:sldId id="758" r:id="rId27"/>
    <p:sldId id="759" r:id="rId28"/>
    <p:sldId id="760" r:id="rId29"/>
    <p:sldId id="761" r:id="rId30"/>
    <p:sldId id="762" r:id="rId31"/>
    <p:sldId id="764" r:id="rId32"/>
    <p:sldId id="797" r:id="rId33"/>
    <p:sldId id="763" r:id="rId34"/>
    <p:sldId id="765" r:id="rId35"/>
    <p:sldId id="802" r:id="rId36"/>
    <p:sldId id="766" r:id="rId37"/>
    <p:sldId id="768" r:id="rId38"/>
    <p:sldId id="770" r:id="rId39"/>
    <p:sldId id="771" r:id="rId40"/>
    <p:sldId id="772" r:id="rId41"/>
    <p:sldId id="773" r:id="rId42"/>
    <p:sldId id="774" r:id="rId43"/>
    <p:sldId id="800" r:id="rId44"/>
    <p:sldId id="777" r:id="rId45"/>
    <p:sldId id="801" r:id="rId46"/>
    <p:sldId id="779" r:id="rId47"/>
    <p:sldId id="780" r:id="rId48"/>
    <p:sldId id="781" r:id="rId49"/>
    <p:sldId id="782" r:id="rId50"/>
    <p:sldId id="783" r:id="rId51"/>
    <p:sldId id="784" r:id="rId52"/>
    <p:sldId id="785" r:id="rId53"/>
    <p:sldId id="786" r:id="rId54"/>
    <p:sldId id="787" r:id="rId55"/>
    <p:sldId id="788" r:id="rId56"/>
    <p:sldId id="789" r:id="rId57"/>
    <p:sldId id="790" r:id="rId58"/>
    <p:sldId id="791" r:id="rId59"/>
    <p:sldId id="804" r:id="rId60"/>
    <p:sldId id="792" r:id="rId61"/>
    <p:sldId id="803" r:id="rId62"/>
    <p:sldId id="793" r:id="rId63"/>
    <p:sldId id="794" r:id="rId64"/>
    <p:sldId id="795" r:id="rId65"/>
    <p:sldId id="796" r:id="rId66"/>
  </p:sldIdLst>
  <p:sldSz cx="9144000" cy="6858000" type="screen4x3"/>
  <p:notesSz cx="6881813" cy="92964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itchFamily="34" charset="0"/>
        <a:ea typeface="MS PGothic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itchFamily="34" charset="0"/>
        <a:ea typeface="MS PGothic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itchFamily="34" charset="0"/>
        <a:ea typeface="MS PGothic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itchFamily="34" charset="0"/>
        <a:ea typeface="MS PGothic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itchFamily="34" charset="0"/>
        <a:ea typeface="MS PGothic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Verdana" pitchFamily="34" charset="0"/>
        <a:ea typeface="MS PGothic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Verdana" pitchFamily="34" charset="0"/>
        <a:ea typeface="MS PGothic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Verdana" pitchFamily="34" charset="0"/>
        <a:ea typeface="MS PGothic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Verdana" pitchFamily="34" charset="0"/>
        <a:ea typeface="MS PGothic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16">
          <p15:clr>
            <a:srgbClr val="A4A3A4"/>
          </p15:clr>
        </p15:guide>
        <p15:guide id="2" pos="52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16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33CCFF"/>
    <a:srgbClr val="0066FF"/>
    <a:srgbClr val="CCECFF"/>
    <a:srgbClr val="F03067"/>
    <a:srgbClr val="CC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15620"/>
    <p:restoredTop sz="91293" autoAdjust="0"/>
  </p:normalViewPr>
  <p:slideViewPr>
    <p:cSldViewPr snapToGrid="0">
      <p:cViewPr varScale="1">
        <p:scale>
          <a:sx n="62" d="100"/>
          <a:sy n="62" d="100"/>
        </p:scale>
        <p:origin x="1740" y="48"/>
      </p:cViewPr>
      <p:guideLst>
        <p:guide orient="horz" pos="816"/>
        <p:guide pos="52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5514"/>
    </p:cViewPr>
  </p:sorterViewPr>
  <p:notesViewPr>
    <p:cSldViewPr snapToGrid="0">
      <p:cViewPr varScale="1">
        <p:scale>
          <a:sx n="64" d="100"/>
          <a:sy n="64" d="100"/>
        </p:scale>
        <p:origin x="-1914" y="-84"/>
      </p:cViewPr>
      <p:guideLst>
        <p:guide orient="horz" pos="2928"/>
        <p:guide pos="216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98788" cy="458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0892" tIns="45445" rIns="90892" bIns="45445" numCol="1" anchor="ctr" anchorCtr="0" compatLnSpc="1">
            <a:prstTxWarp prst="textNoShape">
              <a:avLst/>
            </a:prstTxWarp>
          </a:bodyPr>
          <a:lstStyle>
            <a:lvl1pPr defTabSz="908050">
              <a:defRPr sz="1200">
                <a:latin typeface="Helvetica" pitchFamily="34" charset="0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6246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00488" y="0"/>
            <a:ext cx="3000375" cy="458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0892" tIns="45445" rIns="90892" bIns="45445" numCol="1" anchor="ctr" anchorCtr="0" compatLnSpc="1">
            <a:prstTxWarp prst="textNoShape">
              <a:avLst/>
            </a:prstTxWarp>
          </a:bodyPr>
          <a:lstStyle>
            <a:lvl1pPr algn="r" defTabSz="908050">
              <a:defRPr sz="1200">
                <a:latin typeface="Helvetica" pitchFamily="34" charset="0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6246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53488"/>
            <a:ext cx="29987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0892" tIns="45445" rIns="90892" bIns="45445" numCol="1" anchor="b" anchorCtr="0" compatLnSpc="1">
            <a:prstTxWarp prst="textNoShape">
              <a:avLst/>
            </a:prstTxWarp>
          </a:bodyPr>
          <a:lstStyle>
            <a:lvl1pPr defTabSz="908050">
              <a:defRPr sz="1200">
                <a:latin typeface="Helvetica" pitchFamily="34" charset="0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6246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00488" y="8853488"/>
            <a:ext cx="30003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0892" tIns="45445" rIns="90892" bIns="45445" numCol="1" anchor="b" anchorCtr="0" compatLnSpc="1">
            <a:prstTxWarp prst="textNoShape">
              <a:avLst/>
            </a:prstTxWarp>
          </a:bodyPr>
          <a:lstStyle>
            <a:lvl1pPr algn="r" defTabSz="908050">
              <a:defRPr sz="1200">
                <a:latin typeface="Helvetica" pitchFamily="34" charset="0"/>
              </a:defRPr>
            </a:lvl1pPr>
          </a:lstStyle>
          <a:p>
            <a:pPr>
              <a:defRPr/>
            </a:pPr>
            <a:fld id="{98502A2D-3B28-4412-9A56-925F18CF6C4B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98788" cy="458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0892" tIns="45445" rIns="90892" bIns="45445" numCol="1" anchor="ctr" anchorCtr="0" compatLnSpc="1">
            <a:prstTxWarp prst="textNoShape">
              <a:avLst/>
            </a:prstTxWarp>
          </a:bodyPr>
          <a:lstStyle>
            <a:lvl1pPr defTabSz="908050">
              <a:defRPr sz="1200">
                <a:latin typeface="Helvetica" pitchFamily="34" charset="0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7475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00488" y="0"/>
            <a:ext cx="3000375" cy="458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0892" tIns="45445" rIns="90892" bIns="45445" numCol="1" anchor="ctr" anchorCtr="0" compatLnSpc="1">
            <a:prstTxWarp prst="textNoShape">
              <a:avLst/>
            </a:prstTxWarp>
          </a:bodyPr>
          <a:lstStyle>
            <a:lvl1pPr algn="r" defTabSz="908050">
              <a:defRPr sz="1200">
                <a:latin typeface="Helvetica" pitchFamily="34" charset="0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5325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073150" y="688975"/>
            <a:ext cx="4678363" cy="35083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475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0113" y="4427538"/>
            <a:ext cx="5100637" cy="4195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0892" tIns="45445" rIns="90892" bIns="45445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475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53488"/>
            <a:ext cx="29987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0892" tIns="45445" rIns="90892" bIns="45445" numCol="1" anchor="b" anchorCtr="0" compatLnSpc="1">
            <a:prstTxWarp prst="textNoShape">
              <a:avLst/>
            </a:prstTxWarp>
          </a:bodyPr>
          <a:lstStyle>
            <a:lvl1pPr defTabSz="908050">
              <a:defRPr sz="1200">
                <a:latin typeface="Helvetica" pitchFamily="34" charset="0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7475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00488" y="8853488"/>
            <a:ext cx="30003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0892" tIns="45445" rIns="90892" bIns="45445" numCol="1" anchor="b" anchorCtr="0" compatLnSpc="1">
            <a:prstTxWarp prst="textNoShape">
              <a:avLst/>
            </a:prstTxWarp>
          </a:bodyPr>
          <a:lstStyle>
            <a:lvl1pPr algn="r" defTabSz="908050">
              <a:defRPr sz="1200">
                <a:latin typeface="Helvetica" pitchFamily="34" charset="0"/>
              </a:defRPr>
            </a:lvl1pPr>
          </a:lstStyle>
          <a:p>
            <a:pPr>
              <a:defRPr/>
            </a:pPr>
            <a:fld id="{7BD386D6-668B-4035-A22F-93BFA815CF3F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zh.wikipedia.org/wiki/%E6%95%B0%E6%8D%AE%E6%8A%A5#cite_note-1" TargetMode="External"/><Relationship Id="rId7" Type="http://schemas.openxmlformats.org/officeDocument/2006/relationships/hyperlink" Target="https://zh.wikipedia.org/wiki/%E5%88%86%E7%BB%84%E4%BA%A4%E6%8D%A2" TargetMode="External"/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zh.wikipedia.org/wiki/%E8%99%9B%E6%93%AC%E9%9B%BB%E8%B7%AF" TargetMode="External"/><Relationship Id="rId5" Type="http://schemas.openxmlformats.org/officeDocument/2006/relationships/hyperlink" Target="https://zh.wikipedia.org/wiki/%E7%84%A1%E9%80%A3%E6%8E%A5%E5%BC%8F%E9%80%9A%E8%A8%8A" TargetMode="External"/><Relationship Id="rId4" Type="http://schemas.openxmlformats.org/officeDocument/2006/relationships/hyperlink" Target="https://zh.wikipedia.org/wiki/%E5%B0%81%E5%8C%85%E4%BA%A4%E6%8F%9B%E7%B6%B2%E8%B7%AF" TargetMode="Externa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3A5A599-B6A5-4B45-85C9-7C32211DAB58}" type="slidenum">
              <a:rPr lang="en-US" altLang="zh-TW" smtClean="0"/>
              <a:pPr/>
              <a:t>1</a:t>
            </a:fld>
            <a:endParaRPr lang="en-US" altLang="zh-TW"/>
          </a:p>
        </p:txBody>
      </p:sp>
      <p:sp>
        <p:nvSpPr>
          <p:cNvPr id="686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altLang="zh-TW" dirty="0"/>
          </a:p>
          <a:p>
            <a:pPr eaLnBrk="1" hangingPunct="1"/>
            <a:endParaRPr lang="zh-TW" altLang="zh-TW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5F8695C-2D49-439A-AC2D-B1C8199C4504}" type="slidenum">
              <a:rPr lang="en-US" altLang="zh-TW" smtClean="0"/>
              <a:pPr/>
              <a:t>10</a:t>
            </a:fld>
            <a:endParaRPr lang="en-US" altLang="zh-TW"/>
          </a:p>
        </p:txBody>
      </p:sp>
      <p:sp>
        <p:nvSpPr>
          <p:cNvPr id="778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zh-TW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5F8695C-2D49-439A-AC2D-B1C8199C4504}" type="slidenum">
              <a:rPr lang="en-US" altLang="zh-TW" smtClean="0"/>
              <a:pPr/>
              <a:t>11</a:t>
            </a:fld>
            <a:endParaRPr lang="en-US" altLang="zh-TW"/>
          </a:p>
        </p:txBody>
      </p:sp>
      <p:sp>
        <p:nvSpPr>
          <p:cNvPr id="778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zh-TW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E51F208-E1EB-4041-8BBC-D2DD94709827}" type="slidenum">
              <a:rPr lang="en-US" altLang="zh-TW" smtClean="0"/>
              <a:pPr/>
              <a:t>12</a:t>
            </a:fld>
            <a:endParaRPr lang="en-US" altLang="zh-TW"/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altLang="zh-TW" dirty="0"/>
              <a:t>11-2</a:t>
            </a:r>
            <a:endParaRPr lang="zh-TW" altLang="zh-TW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E51F208-E1EB-4041-8BBC-D2DD94709827}" type="slidenum">
              <a:rPr lang="en-US" altLang="zh-TW" smtClean="0"/>
              <a:pPr/>
              <a:t>13</a:t>
            </a:fld>
            <a:endParaRPr lang="en-US" altLang="zh-TW"/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zh-TW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C3E5D9-9A14-49B6-AF25-1ABBE85B76B8}" type="slidenum">
              <a:rPr lang="en-US" altLang="zh-TW" smtClean="0"/>
              <a:pPr/>
              <a:t>14</a:t>
            </a:fld>
            <a:endParaRPr lang="en-US" altLang="zh-TW"/>
          </a:p>
        </p:txBody>
      </p:sp>
      <p:sp>
        <p:nvSpPr>
          <p:cNvPr id="808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9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altLang="zh-TW" dirty="0"/>
              <a:t>Lin List &gt; </a:t>
            </a:r>
            <a:r>
              <a:rPr lang="zh-TW" altLang="en-US" dirty="0"/>
              <a:t>例如說</a:t>
            </a:r>
            <a:r>
              <a:rPr lang="en-US" altLang="zh-TW" dirty="0"/>
              <a:t>10</a:t>
            </a:r>
            <a:r>
              <a:rPr lang="zh-TW" altLang="en-US" dirty="0"/>
              <a:t>個檔案  各有一個</a:t>
            </a:r>
            <a:r>
              <a:rPr lang="en-US" altLang="zh-TW" dirty="0"/>
              <a:t>file control block </a:t>
            </a:r>
            <a:r>
              <a:rPr lang="zh-TW" altLang="en-US" dirty="0"/>
              <a:t>然後每個</a:t>
            </a:r>
            <a:r>
              <a:rPr lang="en-US" altLang="zh-TW" dirty="0"/>
              <a:t>control block</a:t>
            </a:r>
            <a:r>
              <a:rPr lang="zh-TW" altLang="en-US" dirty="0"/>
              <a:t>有一個</a:t>
            </a:r>
            <a:r>
              <a:rPr lang="en-US" altLang="zh-TW" dirty="0"/>
              <a:t>Link</a:t>
            </a:r>
            <a:r>
              <a:rPr lang="zh-TW" altLang="en-US" dirty="0"/>
              <a:t>指向真正的空間位址      </a:t>
            </a:r>
            <a:r>
              <a:rPr lang="en-US" altLang="zh-TW" dirty="0"/>
              <a:t>Hash</a:t>
            </a:r>
            <a:r>
              <a:rPr lang="zh-TW" altLang="en-US" dirty="0"/>
              <a:t>則是因為透過</a:t>
            </a:r>
            <a:r>
              <a:rPr lang="en-US" altLang="zh-TW" dirty="0"/>
              <a:t>Hash Function</a:t>
            </a:r>
            <a:r>
              <a:rPr lang="zh-TW" altLang="en-US" dirty="0"/>
              <a:t>分類  所以同樣可以直接用</a:t>
            </a:r>
            <a:r>
              <a:rPr lang="en-US" altLang="zh-TW" dirty="0"/>
              <a:t>Hash Function</a:t>
            </a:r>
            <a:r>
              <a:rPr lang="zh-TW" altLang="en-US" dirty="0"/>
              <a:t>直接轉換得到位置  </a:t>
            </a:r>
            <a:r>
              <a:rPr lang="en-US" altLang="zh-TW" dirty="0"/>
              <a:t>&gt;</a:t>
            </a:r>
            <a:r>
              <a:rPr lang="zh-TW" altLang="en-US" dirty="0"/>
              <a:t>可做到</a:t>
            </a:r>
            <a:r>
              <a:rPr lang="en-US" altLang="zh-TW" dirty="0"/>
              <a:t>direct access  </a:t>
            </a:r>
            <a:endParaRPr lang="zh-TW" altLang="zh-TW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F37EFE6-F1A3-4DB0-9817-EC88DA635BE1}" type="slidenum">
              <a:rPr lang="en-US" altLang="zh-TW" smtClean="0"/>
              <a:pPr/>
              <a:t>15</a:t>
            </a:fld>
            <a:endParaRPr lang="en-US" altLang="zh-TW"/>
          </a:p>
        </p:txBody>
      </p:sp>
      <p:sp>
        <p:nvSpPr>
          <p:cNvPr id="819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zh-TW" altLang="en-US" dirty="0"/>
              <a:t>硬碟的空間一個個區塊叫做</a:t>
            </a:r>
            <a:r>
              <a:rPr lang="en-US" altLang="zh-TW" dirty="0"/>
              <a:t>block</a:t>
            </a:r>
            <a:endParaRPr lang="zh-TW" altLang="zh-TW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FAA41CE-40C8-4FFF-9212-CDAE8B6CBD99}" type="slidenum">
              <a:rPr lang="en-US" altLang="zh-TW" smtClean="0"/>
              <a:pPr/>
              <a:t>16</a:t>
            </a:fld>
            <a:endParaRPr lang="en-US" altLang="zh-TW"/>
          </a:p>
        </p:txBody>
      </p:sp>
      <p:sp>
        <p:nvSpPr>
          <p:cNvPr id="829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zh-TW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F827D2C-CDC5-473F-BD84-4F82C9480C8F}" type="slidenum">
              <a:rPr lang="en-US" altLang="zh-TW" smtClean="0"/>
              <a:pPr/>
              <a:t>17</a:t>
            </a:fld>
            <a:endParaRPr lang="en-US" altLang="zh-TW"/>
          </a:p>
        </p:txBody>
      </p:sp>
      <p:sp>
        <p:nvSpPr>
          <p:cNvPr id="839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altLang="zh-TW" dirty="0"/>
              <a:t>11-3   </a:t>
            </a:r>
            <a:r>
              <a:rPr lang="zh-TW" altLang="en-US" dirty="0"/>
              <a:t>可以感覺到白色留空比較難分配  </a:t>
            </a:r>
            <a:endParaRPr lang="zh-TW" altLang="zh-TW"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1E03DCA-DC35-4A9B-961F-C57FBBBCFA88}" type="slidenum">
              <a:rPr lang="en-US" altLang="zh-TW" smtClean="0"/>
              <a:pPr/>
              <a:t>18</a:t>
            </a:fld>
            <a:endParaRPr lang="en-US" altLang="zh-TW"/>
          </a:p>
        </p:txBody>
      </p:sp>
      <p:sp>
        <p:nvSpPr>
          <p:cNvPr id="849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zh-TW" altLang="en-US" dirty="0"/>
              <a:t>前面是要全部連在一起   這邊是小塊小塊本身連在一起就可以  每塊之間可以分開        要記錄每個</a:t>
            </a:r>
            <a:r>
              <a:rPr lang="en-US" altLang="zh-TW" dirty="0"/>
              <a:t>extent</a:t>
            </a:r>
            <a:r>
              <a:rPr lang="zh-TW" altLang="en-US" dirty="0"/>
              <a:t>的起始位置和長度  </a:t>
            </a:r>
            <a:r>
              <a:rPr lang="en-US" altLang="zh-TW" dirty="0"/>
              <a:t>extent</a:t>
            </a:r>
            <a:r>
              <a:rPr lang="zh-TW" altLang="en-US" dirty="0"/>
              <a:t>尾巴要記錄下一個</a:t>
            </a:r>
            <a:r>
              <a:rPr lang="en-US" altLang="zh-TW" dirty="0"/>
              <a:t>extent</a:t>
            </a:r>
            <a:r>
              <a:rPr lang="zh-TW" altLang="en-US" dirty="0"/>
              <a:t>在哪裡  用</a:t>
            </a:r>
            <a:r>
              <a:rPr lang="en-US" altLang="zh-TW" dirty="0"/>
              <a:t>pointer</a:t>
            </a:r>
            <a:r>
              <a:rPr lang="zh-TW" altLang="en-US" dirty="0"/>
              <a:t>串起來  很像是</a:t>
            </a:r>
            <a:r>
              <a:rPr lang="en-US" altLang="zh-TW" dirty="0"/>
              <a:t>linked list </a:t>
            </a:r>
            <a:endParaRPr lang="zh-TW" altLang="zh-TW"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DD18797-8C15-424E-9065-DD88E61D5AD7}" type="slidenum">
              <a:rPr lang="en-US" altLang="zh-TW" smtClean="0"/>
              <a:pPr/>
              <a:t>19</a:t>
            </a:fld>
            <a:endParaRPr lang="en-US" altLang="zh-TW"/>
          </a:p>
        </p:txBody>
      </p:sp>
      <p:sp>
        <p:nvSpPr>
          <p:cNvPr id="860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zh-TW" altLang="en-US" dirty="0"/>
              <a:t>連續或不連續都可以  因為都用</a:t>
            </a:r>
            <a:r>
              <a:rPr lang="en-US" altLang="zh-TW" dirty="0"/>
              <a:t>pointer</a:t>
            </a:r>
            <a:r>
              <a:rPr lang="zh-TW" altLang="en-US" dirty="0"/>
              <a:t>連起來  </a:t>
            </a:r>
            <a:endParaRPr lang="zh-TW" altLang="zh-TW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B471FD7-CEF7-4755-8180-66AC80FCBE48}" type="slidenum">
              <a:rPr lang="en-US" altLang="zh-TW" smtClean="0"/>
              <a:pPr/>
              <a:t>2</a:t>
            </a:fld>
            <a:endParaRPr lang="en-US" altLang="zh-TW"/>
          </a:p>
        </p:txBody>
      </p:sp>
      <p:sp>
        <p:nvSpPr>
          <p:cNvPr id="69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zh-TW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84FE15B-A3B5-4DAE-AEA4-FBD220A260D9}" type="slidenum">
              <a:rPr lang="en-US" altLang="zh-TW" smtClean="0"/>
              <a:pPr/>
              <a:t>20</a:t>
            </a:fld>
            <a:endParaRPr lang="en-US" altLang="zh-TW"/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zh-TW" altLang="en-US" dirty="0"/>
              <a:t>可以用</a:t>
            </a:r>
            <a:r>
              <a:rPr lang="en-US" altLang="zh-TW" dirty="0"/>
              <a:t>double linked list(</a:t>
            </a:r>
            <a:r>
              <a:rPr lang="zh-TW" altLang="en-US" dirty="0"/>
              <a:t>除了往下一個指還會往上個指</a:t>
            </a:r>
            <a:r>
              <a:rPr lang="en-US" altLang="zh-TW" dirty="0"/>
              <a:t>)</a:t>
            </a:r>
            <a:r>
              <a:rPr lang="zh-TW" altLang="en-US" dirty="0"/>
              <a:t>增加可靠度  但是使用空間會增加</a:t>
            </a:r>
            <a:endParaRPr lang="zh-TW" altLang="zh-TW"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FEF3047-B4C9-4CC2-AA5E-5A22ACF19FCA}" type="slidenum">
              <a:rPr lang="en-US" altLang="zh-TW" smtClean="0"/>
              <a:pPr/>
              <a:t>21</a:t>
            </a:fld>
            <a:endParaRPr lang="en-US" altLang="zh-TW"/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zh-TW" altLang="en-US" dirty="0"/>
              <a:t>只記 </a:t>
            </a:r>
            <a:r>
              <a:rPr lang="en-US" altLang="zh-TW" dirty="0"/>
              <a:t>start end</a:t>
            </a:r>
            <a:endParaRPr lang="zh-TW" altLang="zh-TW"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32898A1-EF2F-4C3C-AE72-640E0DEC62E4}" type="slidenum">
              <a:rPr lang="en-US" altLang="zh-TW" smtClean="0"/>
              <a:pPr/>
              <a:t>22</a:t>
            </a:fld>
            <a:endParaRPr lang="en-US" altLang="zh-TW"/>
          </a:p>
        </p:txBody>
      </p:sp>
      <p:sp>
        <p:nvSpPr>
          <p:cNvPr id="890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altLang="zh-TW" dirty="0"/>
              <a:t>link list</a:t>
            </a:r>
            <a:r>
              <a:rPr lang="zh-TW" altLang="en-US" dirty="0"/>
              <a:t>的改良版</a:t>
            </a:r>
            <a:r>
              <a:rPr lang="en-US" altLang="zh-TW" dirty="0"/>
              <a:t>	FAT</a:t>
            </a:r>
            <a:r>
              <a:rPr lang="zh-TW" altLang="en-US" dirty="0"/>
              <a:t>是把每一個</a:t>
            </a:r>
            <a:r>
              <a:rPr lang="en-US" altLang="zh-TW" dirty="0"/>
              <a:t>block</a:t>
            </a:r>
            <a:r>
              <a:rPr lang="zh-TW" altLang="en-US" dirty="0"/>
              <a:t>裡面的</a:t>
            </a:r>
            <a:r>
              <a:rPr lang="en-US" altLang="zh-TW" dirty="0"/>
              <a:t>pointer</a:t>
            </a:r>
            <a:r>
              <a:rPr lang="zh-TW" altLang="en-US" dirty="0"/>
              <a:t>記錄到</a:t>
            </a:r>
            <a:r>
              <a:rPr lang="en-US" altLang="zh-TW" dirty="0"/>
              <a:t>file </a:t>
            </a:r>
            <a:r>
              <a:rPr lang="en-US" altLang="zh-TW" dirty="0" err="1"/>
              <a:t>Aloc</a:t>
            </a:r>
            <a:r>
              <a:rPr lang="en-US" altLang="zh-TW" dirty="0"/>
              <a:t> table      </a:t>
            </a:r>
            <a:r>
              <a:rPr lang="en-US" altLang="zh-TW" dirty="0" err="1"/>
              <a:t>table</a:t>
            </a:r>
            <a:r>
              <a:rPr lang="zh-TW" altLang="en-US" dirty="0"/>
              <a:t>可以放在</a:t>
            </a:r>
            <a:r>
              <a:rPr lang="en-US" altLang="zh-TW" dirty="0"/>
              <a:t>mem</a:t>
            </a:r>
            <a:r>
              <a:rPr lang="zh-TW" altLang="en-US" dirty="0"/>
              <a:t>  讀取速度可以更快    原本是</a:t>
            </a:r>
            <a:r>
              <a:rPr lang="en-US" altLang="zh-TW" dirty="0"/>
              <a:t>pointer</a:t>
            </a:r>
            <a:r>
              <a:rPr lang="zh-TW" altLang="en-US" dirty="0"/>
              <a:t>是放在</a:t>
            </a:r>
            <a:r>
              <a:rPr lang="en-US" altLang="zh-TW" dirty="0"/>
              <a:t>block</a:t>
            </a:r>
            <a:r>
              <a:rPr lang="zh-TW" altLang="en-US" dirty="0"/>
              <a:t>裡再放到硬碟 稍慢</a:t>
            </a:r>
            <a:endParaRPr lang="en-US" altLang="zh-TW" dirty="0"/>
          </a:p>
          <a:p>
            <a:pPr eaLnBrk="1" hangingPunct="1"/>
            <a:r>
              <a:rPr lang="en-US" altLang="zh-TW" dirty="0" err="1"/>
              <a:t>dir</a:t>
            </a:r>
            <a:r>
              <a:rPr lang="en-US" altLang="zh-TW" dirty="0"/>
              <a:t> entry</a:t>
            </a:r>
            <a:r>
              <a:rPr lang="zh-TW" altLang="en-US" dirty="0"/>
              <a:t>只要記錄</a:t>
            </a:r>
            <a:r>
              <a:rPr lang="en-US" altLang="zh-TW" dirty="0"/>
              <a:t>start block</a:t>
            </a:r>
            <a:endParaRPr lang="zh-TW" altLang="zh-TW"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BA56F69-4EF6-4744-A65D-25F36E8DA690}" type="slidenum">
              <a:rPr lang="en-US" altLang="zh-TW" smtClean="0"/>
              <a:pPr/>
              <a:t>23</a:t>
            </a:fld>
            <a:endParaRPr lang="en-US" altLang="zh-TW"/>
          </a:p>
        </p:txBody>
      </p:sp>
      <p:sp>
        <p:nvSpPr>
          <p:cNvPr id="901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altLang="zh-TW" dirty="0"/>
              <a:t>FAT</a:t>
            </a:r>
            <a:r>
              <a:rPr lang="zh-TW" altLang="en-US" dirty="0"/>
              <a:t>是把所有</a:t>
            </a:r>
            <a:r>
              <a:rPr lang="en-US" altLang="zh-TW" dirty="0"/>
              <a:t>pointer</a:t>
            </a:r>
            <a:r>
              <a:rPr lang="zh-TW" altLang="en-US" dirty="0"/>
              <a:t>整理到一個</a:t>
            </a:r>
            <a:r>
              <a:rPr lang="en-US" altLang="zh-TW" dirty="0"/>
              <a:t>table</a:t>
            </a:r>
            <a:r>
              <a:rPr lang="zh-TW" altLang="en-US" dirty="0"/>
              <a:t>  只有一個  所有檔案共用           </a:t>
            </a:r>
            <a:r>
              <a:rPr lang="en-US" altLang="zh-TW" dirty="0"/>
              <a:t>index</a:t>
            </a:r>
            <a:r>
              <a:rPr lang="zh-TW" altLang="en-US" dirty="0"/>
              <a:t>是把所有</a:t>
            </a:r>
            <a:r>
              <a:rPr lang="en-US" altLang="zh-TW" dirty="0"/>
              <a:t>pointer</a:t>
            </a:r>
            <a:r>
              <a:rPr lang="zh-TW" altLang="en-US" dirty="0"/>
              <a:t>整理放到一個</a:t>
            </a:r>
            <a:r>
              <a:rPr lang="en-US" altLang="zh-TW" dirty="0"/>
              <a:t>block </a:t>
            </a:r>
            <a:r>
              <a:rPr lang="zh-TW" altLang="en-US" dirty="0"/>
              <a:t>可以放在</a:t>
            </a:r>
            <a:r>
              <a:rPr lang="en-US" altLang="zh-TW" dirty="0"/>
              <a:t>disk</a:t>
            </a:r>
            <a:r>
              <a:rPr lang="zh-TW" altLang="en-US" dirty="0"/>
              <a:t>的任何地方   </a:t>
            </a:r>
            <a:endParaRPr lang="zh-TW" altLang="zh-TW"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8548E15-D445-469C-A20F-C028EEB32839}" type="slidenum">
              <a:rPr lang="en-US" altLang="zh-TW" smtClean="0"/>
              <a:pPr/>
              <a:t>24</a:t>
            </a:fld>
            <a:endParaRPr lang="en-US" altLang="zh-TW"/>
          </a:p>
        </p:txBody>
      </p:sp>
      <p:sp>
        <p:nvSpPr>
          <p:cNvPr id="911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zh-TW" altLang="en-US" dirty="0"/>
              <a:t>同前頁說明      </a:t>
            </a:r>
            <a:r>
              <a:rPr lang="en-US" altLang="zh-TW" dirty="0"/>
              <a:t>size</a:t>
            </a:r>
            <a:r>
              <a:rPr lang="zh-TW" altLang="en-US" dirty="0"/>
              <a:t>要擴大  就填下面的</a:t>
            </a:r>
            <a:r>
              <a:rPr lang="en-US" altLang="zh-TW" dirty="0"/>
              <a:t>-1</a:t>
            </a:r>
            <a:endParaRPr lang="zh-TW" altLang="zh-TW"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B3A1BC3-5A37-45F3-9CEB-272EFA0797F7}" type="slidenum">
              <a:rPr lang="en-US" altLang="zh-TW" smtClean="0"/>
              <a:pPr/>
              <a:t>25</a:t>
            </a:fld>
            <a:endParaRPr lang="en-US" altLang="zh-TW"/>
          </a:p>
        </p:txBody>
      </p:sp>
      <p:sp>
        <p:nvSpPr>
          <p:cNvPr id="921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zh-TW"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25239CC-C1D4-4226-91F4-F0B0E83B5765}" type="slidenum">
              <a:rPr lang="en-US" altLang="zh-TW" smtClean="0"/>
              <a:pPr/>
              <a:t>26</a:t>
            </a:fld>
            <a:endParaRPr lang="en-US" altLang="zh-TW"/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zh-TW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7BA6AD6-F930-47AC-8689-F7BBE568DE71}" type="slidenum">
              <a:rPr lang="en-US" altLang="zh-TW" smtClean="0"/>
              <a:pPr/>
              <a:t>27</a:t>
            </a:fld>
            <a:endParaRPr lang="en-US" altLang="zh-TW"/>
          </a:p>
        </p:txBody>
      </p:sp>
      <p:sp>
        <p:nvSpPr>
          <p:cNvPr id="942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2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zh-TW" altLang="en-US" dirty="0"/>
              <a:t>也可以用兩階    多個</a:t>
            </a:r>
            <a:r>
              <a:rPr lang="en-US" altLang="zh-TW" dirty="0"/>
              <a:t>index block</a:t>
            </a:r>
            <a:r>
              <a:rPr lang="zh-TW" altLang="en-US" dirty="0"/>
              <a:t>組合起來的</a:t>
            </a:r>
            <a:r>
              <a:rPr lang="en-US" altLang="zh-TW" dirty="0"/>
              <a:t>table</a:t>
            </a:r>
            <a:r>
              <a:rPr lang="zh-TW" altLang="en-US" dirty="0"/>
              <a:t>  每個</a:t>
            </a:r>
            <a:r>
              <a:rPr lang="en-US" altLang="zh-TW" dirty="0"/>
              <a:t>index block</a:t>
            </a:r>
            <a:r>
              <a:rPr lang="zh-TW" altLang="en-US" dirty="0"/>
              <a:t>的</a:t>
            </a:r>
            <a:r>
              <a:rPr lang="en-US" altLang="zh-TW" dirty="0"/>
              <a:t>index</a:t>
            </a:r>
            <a:r>
              <a:rPr lang="zh-TW" altLang="en-US" dirty="0"/>
              <a:t>再抽一層出來成為</a:t>
            </a:r>
            <a:r>
              <a:rPr lang="en-US" altLang="zh-TW" dirty="0"/>
              <a:t>outer index</a:t>
            </a:r>
            <a:r>
              <a:rPr lang="zh-TW" altLang="en-US" dirty="0"/>
              <a:t> 找的時候就</a:t>
            </a:r>
            <a:r>
              <a:rPr lang="en-US" altLang="zh-TW" dirty="0"/>
              <a:t>out </a:t>
            </a:r>
            <a:r>
              <a:rPr lang="en-US" altLang="zh-TW" dirty="0" err="1"/>
              <a:t>ind</a:t>
            </a:r>
            <a:r>
              <a:rPr lang="en-US" altLang="zh-TW" dirty="0"/>
              <a:t> &gt; </a:t>
            </a:r>
            <a:r>
              <a:rPr lang="en-US" altLang="zh-TW" dirty="0" err="1"/>
              <a:t>ind</a:t>
            </a:r>
            <a:r>
              <a:rPr lang="en-US" altLang="zh-TW" dirty="0"/>
              <a:t> </a:t>
            </a:r>
            <a:r>
              <a:rPr lang="en-US" altLang="zh-TW" dirty="0" err="1"/>
              <a:t>tabl</a:t>
            </a:r>
            <a:r>
              <a:rPr lang="en-US" altLang="zh-TW" dirty="0"/>
              <a:t> &gt; </a:t>
            </a:r>
            <a:r>
              <a:rPr lang="en-US" altLang="zh-TW" dirty="0" err="1"/>
              <a:t>fli</a:t>
            </a:r>
            <a:endParaRPr lang="zh-TW" altLang="zh-TW" dirty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A359D5A-B0EA-47B5-9129-8C90986D7196}" type="slidenum">
              <a:rPr lang="en-US" altLang="zh-TW" smtClean="0"/>
              <a:pPr/>
              <a:t>28</a:t>
            </a:fld>
            <a:endParaRPr lang="en-US" altLang="zh-TW"/>
          </a:p>
        </p:txBody>
      </p:sp>
      <p:sp>
        <p:nvSpPr>
          <p:cNvPr id="952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zh-TW" altLang="en-US" dirty="0"/>
              <a:t>左邊就是</a:t>
            </a:r>
            <a:r>
              <a:rPr lang="en-US" altLang="zh-TW" dirty="0" err="1"/>
              <a:t>inode</a:t>
            </a:r>
            <a:r>
              <a:rPr lang="zh-TW" altLang="en-US" dirty="0"/>
              <a:t>  的結構    </a:t>
            </a:r>
            <a:r>
              <a:rPr lang="en-US" altLang="zh-TW" dirty="0"/>
              <a:t>direct</a:t>
            </a:r>
            <a:r>
              <a:rPr lang="zh-TW" altLang="en-US" dirty="0"/>
              <a:t> </a:t>
            </a:r>
            <a:r>
              <a:rPr lang="en-US" altLang="zh-TW" dirty="0"/>
              <a:t>block</a:t>
            </a:r>
            <a:r>
              <a:rPr lang="zh-TW" altLang="en-US" dirty="0"/>
              <a:t>就是抓硬碟的資料位置  </a:t>
            </a:r>
            <a:r>
              <a:rPr lang="en-US" altLang="zh-TW" dirty="0"/>
              <a:t>&gt;</a:t>
            </a:r>
            <a:r>
              <a:rPr lang="zh-TW" altLang="en-US" dirty="0"/>
              <a:t>大小有限  超出時動用底下</a:t>
            </a:r>
            <a:r>
              <a:rPr lang="en-US" altLang="zh-TW" dirty="0"/>
              <a:t>indirect</a:t>
            </a:r>
            <a:r>
              <a:rPr lang="zh-TW" altLang="en-US" dirty="0"/>
              <a:t> 拉出去第二階去記錄  甚至</a:t>
            </a:r>
            <a:r>
              <a:rPr lang="en-US" altLang="zh-TW" dirty="0"/>
              <a:t>3 4 5</a:t>
            </a:r>
            <a:r>
              <a:rPr lang="zh-TW" altLang="en-US" dirty="0"/>
              <a:t>階  就</a:t>
            </a:r>
            <a:r>
              <a:rPr lang="zh-TW" altLang="en-US"/>
              <a:t>可以支援</a:t>
            </a:r>
            <a:endParaRPr lang="zh-TW" altLang="zh-TW" dirty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C6E5B32-E416-45C2-8292-6FEFB9500CE9}" type="slidenum">
              <a:rPr lang="en-US" altLang="zh-TW" smtClean="0"/>
              <a:pPr/>
              <a:t>29</a:t>
            </a:fld>
            <a:endParaRPr lang="en-US" altLang="zh-TW"/>
          </a:p>
        </p:txBody>
      </p:sp>
      <p:sp>
        <p:nvSpPr>
          <p:cNvPr id="962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zh-TW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BE68C9C-759A-4127-89AE-0176F9821E17}" type="slidenum">
              <a:rPr lang="en-US" altLang="zh-TW" smtClean="0"/>
              <a:pPr/>
              <a:t>3</a:t>
            </a:fld>
            <a:endParaRPr lang="en-US" altLang="zh-TW"/>
          </a:p>
        </p:txBody>
      </p:sp>
      <p:sp>
        <p:nvSpPr>
          <p:cNvPr id="706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zh-TW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A9407F2-E0C3-4C6A-B344-936D86AAD119}" type="slidenum">
              <a:rPr lang="en-US" altLang="zh-TW" smtClean="0"/>
              <a:pPr/>
              <a:t>30</a:t>
            </a:fld>
            <a:endParaRPr lang="en-US" altLang="zh-TW"/>
          </a:p>
        </p:txBody>
      </p:sp>
      <p:sp>
        <p:nvSpPr>
          <p:cNvPr id="972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zh-TW" altLang="en-US" dirty="0"/>
              <a:t>第二大點   是說  </a:t>
            </a:r>
            <a:r>
              <a:rPr lang="en-US" altLang="zh-TW" dirty="0"/>
              <a:t>bitmap</a:t>
            </a:r>
            <a:r>
              <a:rPr lang="zh-TW" altLang="en-US" dirty="0"/>
              <a:t>的機制  在如果想要用連續的</a:t>
            </a:r>
            <a:r>
              <a:rPr lang="en-US" altLang="zh-TW" dirty="0"/>
              <a:t>block</a:t>
            </a:r>
            <a:r>
              <a:rPr lang="zh-TW" altLang="en-US" dirty="0"/>
              <a:t>分配的機制   要找那些區塊連續就很好找</a:t>
            </a:r>
            <a:endParaRPr lang="zh-TW" altLang="zh-TW" dirty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0E65775-E1EC-4CF2-A275-6968FBA71F66}" type="slidenum">
              <a:rPr lang="en-US" altLang="zh-TW" smtClean="0"/>
              <a:pPr/>
              <a:t>31</a:t>
            </a:fld>
            <a:endParaRPr lang="en-US" altLang="zh-TW"/>
          </a:p>
        </p:txBody>
      </p:sp>
      <p:sp>
        <p:nvSpPr>
          <p:cNvPr id="993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zh-TW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A9407F2-E0C3-4C6A-B344-936D86AAD119}" type="slidenum">
              <a:rPr lang="en-US" altLang="zh-TW" smtClean="0"/>
              <a:pPr/>
              <a:t>32</a:t>
            </a:fld>
            <a:endParaRPr lang="en-US" altLang="zh-TW"/>
          </a:p>
        </p:txBody>
      </p:sp>
      <p:sp>
        <p:nvSpPr>
          <p:cNvPr id="972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zh-TW" altLang="en-US" dirty="0"/>
              <a:t>法三</a:t>
            </a:r>
            <a:r>
              <a:rPr lang="en-US" altLang="zh-TW" dirty="0"/>
              <a:t>grouping   1~n-1 n-&gt;</a:t>
            </a:r>
            <a:r>
              <a:rPr lang="zh-TW" altLang="en-US" dirty="0"/>
              <a:t>指向另一個</a:t>
            </a:r>
            <a:r>
              <a:rPr lang="en-US" altLang="zh-TW" dirty="0"/>
              <a:t>n(1~n-1 n-&lt;</a:t>
            </a:r>
            <a:r>
              <a:rPr lang="zh-TW" altLang="en-US" dirty="0"/>
              <a:t>指向另一個</a:t>
            </a:r>
            <a:r>
              <a:rPr lang="en-US" altLang="zh-TW" dirty="0"/>
              <a:t>n)</a:t>
            </a:r>
            <a:endParaRPr lang="zh-TW" altLang="zh-TW" dirty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6AA3386-F629-4954-B036-6F7C4B1F7709}" type="slidenum">
              <a:rPr lang="en-US" altLang="zh-TW" smtClean="0"/>
              <a:pPr/>
              <a:t>33</a:t>
            </a:fld>
            <a:endParaRPr lang="en-US" altLang="zh-TW"/>
          </a:p>
        </p:txBody>
      </p:sp>
      <p:sp>
        <p:nvSpPr>
          <p:cNvPr id="983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83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zh-TW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DC95B82-E3C3-438B-9B44-C5E1B5FD3751}" type="slidenum">
              <a:rPr lang="en-US" altLang="zh-TW" smtClean="0"/>
              <a:pPr/>
              <a:t>34</a:t>
            </a:fld>
            <a:endParaRPr lang="en-US" altLang="zh-TW"/>
          </a:p>
        </p:txBody>
      </p:sp>
      <p:sp>
        <p:nvSpPr>
          <p:cNvPr id="1003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altLang="zh-TW" dirty="0"/>
              <a:t>11-7    1-2</a:t>
            </a:r>
            <a:r>
              <a:rPr lang="zh-TW" altLang="en-US" dirty="0"/>
              <a:t>點如果在鄰近的話  在磁碟上的位置就容易在同一圈   不會需要移動磁頭  機械式動作特別花時間</a:t>
            </a:r>
            <a:r>
              <a:rPr lang="en-US" altLang="zh-TW" dirty="0"/>
              <a:t> </a:t>
            </a:r>
            <a:endParaRPr lang="zh-TW" altLang="zh-TW" dirty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DC95B82-E3C3-438B-9B44-C5E1B5FD3751}" type="slidenum">
              <a:rPr lang="en-US" altLang="zh-TW" smtClean="0"/>
              <a:pPr/>
              <a:t>35</a:t>
            </a:fld>
            <a:endParaRPr lang="en-US" altLang="zh-TW"/>
          </a:p>
        </p:txBody>
      </p:sp>
      <p:sp>
        <p:nvSpPr>
          <p:cNvPr id="1003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altLang="zh-TW" dirty="0">
                <a:solidFill>
                  <a:srgbClr val="FF0000"/>
                </a:solidFill>
                <a:ea typeface="新細明體" charset="-120"/>
              </a:rPr>
              <a:t>read-ahead   </a:t>
            </a:r>
            <a:r>
              <a:rPr lang="zh-TW" altLang="en-US" dirty="0">
                <a:solidFill>
                  <a:srgbClr val="FF0000"/>
                </a:solidFill>
                <a:ea typeface="新細明體" charset="-120"/>
              </a:rPr>
              <a:t>讀一個先讀後面幾個一起讀進來   後面有用到就賺到幾個</a:t>
            </a:r>
            <a:r>
              <a:rPr lang="en-US" altLang="zh-TW" dirty="0">
                <a:solidFill>
                  <a:srgbClr val="FF0000"/>
                </a:solidFill>
                <a:ea typeface="新細明體" charset="-120"/>
              </a:rPr>
              <a:t>cycle</a:t>
            </a:r>
            <a:r>
              <a:rPr lang="zh-TW" altLang="en-US" dirty="0">
                <a:solidFill>
                  <a:srgbClr val="FF0000"/>
                </a:solidFill>
                <a:ea typeface="新細明體" charset="-120"/>
              </a:rPr>
              <a:t>的時間  沒用到就丟掉   跟</a:t>
            </a:r>
            <a:r>
              <a:rPr lang="en-US" altLang="zh-TW" dirty="0">
                <a:solidFill>
                  <a:srgbClr val="FF0000"/>
                </a:solidFill>
                <a:ea typeface="新細明體" charset="-120"/>
              </a:rPr>
              <a:t>CPU</a:t>
            </a:r>
            <a:r>
              <a:rPr lang="zh-TW" altLang="en-US" dirty="0">
                <a:solidFill>
                  <a:srgbClr val="FF0000"/>
                </a:solidFill>
                <a:ea typeface="新細明體" charset="-120"/>
              </a:rPr>
              <a:t>  </a:t>
            </a:r>
            <a:r>
              <a:rPr lang="en-US" altLang="zh-TW" dirty="0">
                <a:solidFill>
                  <a:srgbClr val="FF0000"/>
                </a:solidFill>
                <a:ea typeface="新細明體" charset="-120"/>
              </a:rPr>
              <a:t>register ALU pipeline</a:t>
            </a:r>
            <a:r>
              <a:rPr lang="zh-TW" altLang="en-US" dirty="0">
                <a:solidFill>
                  <a:srgbClr val="FF0000"/>
                </a:solidFill>
                <a:ea typeface="新細明體" charset="-120"/>
              </a:rPr>
              <a:t>滿像的</a:t>
            </a:r>
            <a:endParaRPr lang="zh-TW" altLang="zh-TW" dirty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55B4E97-C1F9-4629-AC5A-C1E8443A0292}" type="slidenum">
              <a:rPr lang="en-US" altLang="zh-TW" smtClean="0"/>
              <a:pPr/>
              <a:t>36</a:t>
            </a:fld>
            <a:endParaRPr lang="en-US" altLang="zh-TW"/>
          </a:p>
        </p:txBody>
      </p:sp>
      <p:sp>
        <p:nvSpPr>
          <p:cNvPr id="1013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zh-TW" altLang="en-US" dirty="0"/>
              <a:t>如圖</a:t>
            </a:r>
            <a:endParaRPr lang="zh-TW" altLang="zh-TW" dirty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6ABC491-D5AA-41F7-AA31-F22D1F790D3E}" type="slidenum">
              <a:rPr lang="en-US" altLang="zh-TW" smtClean="0"/>
              <a:pPr/>
              <a:t>37</a:t>
            </a:fld>
            <a:endParaRPr lang="en-US" altLang="zh-TW"/>
          </a:p>
        </p:txBody>
      </p:sp>
      <p:sp>
        <p:nvSpPr>
          <p:cNvPr id="1034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zh-TW" altLang="en-US" dirty="0"/>
              <a:t>這裡單一化的作法   只用</a:t>
            </a:r>
            <a:r>
              <a:rPr lang="en-US" altLang="zh-TW" dirty="0"/>
              <a:t>page cache  </a:t>
            </a:r>
            <a:r>
              <a:rPr lang="zh-TW" altLang="en-US" dirty="0"/>
              <a:t>沒有用</a:t>
            </a:r>
            <a:r>
              <a:rPr lang="en-US" altLang="zh-TW" dirty="0"/>
              <a:t>disk cache    11-7 end</a:t>
            </a:r>
            <a:endParaRPr lang="zh-TW" altLang="zh-TW" dirty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4722438-A016-480E-8662-323534B4C92F}" type="slidenum">
              <a:rPr lang="en-US" altLang="zh-TW" smtClean="0"/>
              <a:pPr/>
              <a:t>38</a:t>
            </a:fld>
            <a:endParaRPr lang="en-US" altLang="zh-TW"/>
          </a:p>
        </p:txBody>
      </p:sp>
      <p:sp>
        <p:nvSpPr>
          <p:cNvPr id="1054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54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zh-TW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6159613-DFBB-486F-BD9B-04138B13A34C}" type="slidenum">
              <a:rPr lang="en-US" altLang="zh-TW" smtClean="0"/>
              <a:pPr/>
              <a:t>39</a:t>
            </a:fld>
            <a:endParaRPr lang="en-US" altLang="zh-TW"/>
          </a:p>
        </p:txBody>
      </p:sp>
      <p:sp>
        <p:nvSpPr>
          <p:cNvPr id="1064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65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altLang="zh-TW" dirty="0"/>
              <a:t>11-8</a:t>
            </a:r>
            <a:endParaRPr lang="zh-TW" altLang="zh-TW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EBDC2B1-D55D-40BA-B354-48FC2AFFB1E8}" type="slidenum">
              <a:rPr lang="en-US" altLang="zh-TW" smtClean="0"/>
              <a:pPr/>
              <a:t>4</a:t>
            </a:fld>
            <a:endParaRPr lang="en-US" altLang="zh-TW"/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zh-TW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5542DD8-861A-47DF-9C30-6671459D8F34}" type="slidenum">
              <a:rPr lang="en-US" altLang="zh-TW" smtClean="0"/>
              <a:pPr/>
              <a:t>40</a:t>
            </a:fld>
            <a:endParaRPr lang="en-US" altLang="zh-TW"/>
          </a:p>
        </p:txBody>
      </p:sp>
      <p:sp>
        <p:nvSpPr>
          <p:cNvPr id="1075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75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zh-TW" altLang="en-US" sz="1200" b="1" i="0" kern="1200" dirty="0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ＭＳ Ｐゴシック" charset="-128"/>
              </a:rPr>
              <a:t>資料報</a:t>
            </a:r>
            <a:r>
              <a:rPr lang="en-US" altLang="zh-TW" sz="1200" b="0" i="0" u="none" strike="noStrike" kern="1200" baseline="30000" dirty="0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ＭＳ Ｐゴシック" charset="-128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[1]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ＭＳ Ｐゴシック" charset="-128"/>
              </a:rPr>
              <a:t>（英語：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ＭＳ Ｐゴシック" charset="-128"/>
              </a:rPr>
              <a:t>Datagram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ＭＳ Ｐゴシック" charset="-128"/>
              </a:rPr>
              <a:t>）是在</a:t>
            </a:r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ＭＳ Ｐゴシック" charset="-128"/>
                <a:hlinkClick r:id="rId4" tooltip="封包交換網路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封包交換網路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ＭＳ Ｐゴシック" charset="-128"/>
              </a:rPr>
              <a:t>中的最小傳輸資料單元。是一種</a:t>
            </a:r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ＭＳ Ｐゴシック" charset="-128"/>
                <a:hlinkClick r:id="rId5" tooltip="無連接式通訊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無連接式通訊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ＭＳ Ｐゴシック" charset="-128"/>
              </a:rPr>
              <a:t>方法，它與</a:t>
            </a:r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ＭＳ Ｐゴシック" charset="-128"/>
                <a:hlinkClick r:id="rId6" tooltip="虛擬電路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虛擬電路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ＭＳ Ｐゴシック" charset="-128"/>
              </a:rPr>
              <a:t>構成了</a:t>
            </a:r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ＭＳ Ｐゴシック" charset="-128"/>
                <a:hlinkClick r:id="rId7" tooltip="封包交換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分組交換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ＭＳ Ｐゴシック" charset="-128"/>
              </a:rPr>
              <a:t>的兩種主要傳輸方式。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Times New Roman" charset="0"/>
              <a:ea typeface="MS PGothic" pitchFamily="34" charset="-128"/>
              <a:cs typeface="ＭＳ Ｐゴシック" charset="-128"/>
            </a:endParaRPr>
          </a:p>
          <a:p>
            <a:pPr eaLnBrk="1" hangingPunct="1"/>
            <a:r>
              <a:rPr lang="en-US" altLang="zh-TW" dirty="0">
                <a:solidFill>
                  <a:schemeClr val="tx1"/>
                </a:solidFill>
              </a:rPr>
              <a:t>transparent:</a:t>
            </a:r>
            <a:r>
              <a:rPr lang="zh-TW" altLang="en-US" dirty="0">
                <a:solidFill>
                  <a:schemeClr val="tx1"/>
                </a:solidFill>
              </a:rPr>
              <a:t>  操作網路檔案系統看其他台電腦的檔案 好像跟本機操作一樣  不用有特別的操作</a:t>
            </a:r>
            <a:endParaRPr lang="zh-TW" altLang="zh-TW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66A3BA5-1314-4695-8DD4-DDF01D81FDFE}" type="slidenum">
              <a:rPr lang="en-US" altLang="zh-TW" smtClean="0"/>
              <a:pPr/>
              <a:t>41</a:t>
            </a:fld>
            <a:endParaRPr lang="en-US" altLang="zh-TW"/>
          </a:p>
        </p:txBody>
      </p:sp>
      <p:sp>
        <p:nvSpPr>
          <p:cNvPr id="1085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zh-TW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1CC44B0-15B8-48E7-92A2-509B2FE3BFC9}" type="slidenum">
              <a:rPr lang="en-US" altLang="zh-TW" smtClean="0"/>
              <a:pPr/>
              <a:t>42</a:t>
            </a:fld>
            <a:endParaRPr lang="en-US" altLang="zh-TW"/>
          </a:p>
        </p:txBody>
      </p:sp>
      <p:sp>
        <p:nvSpPr>
          <p:cNvPr id="1095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95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altLang="zh-TW" dirty="0"/>
              <a:t>S1 S2</a:t>
            </a:r>
            <a:r>
              <a:rPr lang="zh-TW" altLang="en-US" dirty="0"/>
              <a:t>是</a:t>
            </a:r>
            <a:r>
              <a:rPr lang="en-US" altLang="zh-TW" dirty="0"/>
              <a:t>remote</a:t>
            </a:r>
            <a:r>
              <a:rPr lang="zh-TW" altLang="en-US" dirty="0"/>
              <a:t> </a:t>
            </a:r>
            <a:r>
              <a:rPr lang="en-US" altLang="zh-TW" dirty="0"/>
              <a:t>FS</a:t>
            </a:r>
            <a:r>
              <a:rPr lang="zh-TW" altLang="en-US" dirty="0"/>
              <a:t> 其他電腦   </a:t>
            </a:r>
            <a:endParaRPr lang="zh-TW" altLang="zh-TW" dirty="0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1CC44B0-15B8-48E7-92A2-509B2FE3BFC9}" type="slidenum">
              <a:rPr lang="en-US" altLang="zh-TW" smtClean="0"/>
              <a:pPr/>
              <a:t>43</a:t>
            </a:fld>
            <a:endParaRPr lang="en-US" altLang="zh-TW"/>
          </a:p>
        </p:txBody>
      </p:sp>
      <p:sp>
        <p:nvSpPr>
          <p:cNvPr id="1095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95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altLang="zh-TW" dirty="0"/>
              <a:t>local </a:t>
            </a:r>
            <a:r>
              <a:rPr lang="zh-TW" altLang="en-US" dirty="0"/>
              <a:t>就變</a:t>
            </a:r>
            <a:r>
              <a:rPr lang="en-US" altLang="zh-TW" dirty="0"/>
              <a:t>share</a:t>
            </a:r>
            <a:r>
              <a:rPr lang="zh-TW" altLang="en-US" dirty="0"/>
              <a:t>了</a:t>
            </a:r>
            <a:r>
              <a:rPr lang="en-US" altLang="zh-TW" dirty="0"/>
              <a:t>!!!</a:t>
            </a:r>
            <a:endParaRPr lang="zh-TW" altLang="zh-TW" dirty="0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C2FF2C4-5B85-4892-85B7-77532D1A1634}" type="slidenum">
              <a:rPr lang="en-US" altLang="zh-TW" smtClean="0"/>
              <a:pPr/>
              <a:t>44</a:t>
            </a:fld>
            <a:endParaRPr lang="en-US" altLang="zh-TW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altLang="zh-TW" dirty="0"/>
              <a:t>ok  </a:t>
            </a:r>
            <a:r>
              <a:rPr lang="zh-TW" altLang="en-US" dirty="0"/>
              <a:t>原檔案系統的路徑名稱會保留    </a:t>
            </a:r>
            <a:r>
              <a:rPr lang="en-US" altLang="zh-TW" dirty="0"/>
              <a:t>transparent</a:t>
            </a:r>
            <a:r>
              <a:rPr lang="zh-TW" altLang="en-US" dirty="0"/>
              <a:t>可以感覺到   是在原本的路徑名稱底下操作  但是已經是在抓其他電腦的檔案了</a:t>
            </a:r>
            <a:endParaRPr lang="zh-TW" altLang="zh-TW" dirty="0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C2FF2C4-5B85-4892-85B7-77532D1A1634}" type="slidenum">
              <a:rPr lang="en-US" altLang="zh-TW" smtClean="0"/>
              <a:pPr/>
              <a:t>45</a:t>
            </a:fld>
            <a:endParaRPr lang="en-US" altLang="zh-TW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zh-TW" altLang="en-US" dirty="0"/>
              <a:t>每一台都把特定共用的資料夾  </a:t>
            </a:r>
            <a:r>
              <a:rPr lang="en-US" altLang="zh-TW" dirty="0"/>
              <a:t>mount</a:t>
            </a:r>
            <a:r>
              <a:rPr lang="zh-TW" altLang="en-US" dirty="0"/>
              <a:t>到本機  那檔案丟上去  當然全部電腦都可以看的到</a:t>
            </a:r>
            <a:r>
              <a:rPr lang="en-US" altLang="zh-TW" dirty="0"/>
              <a:t>    </a:t>
            </a:r>
            <a:r>
              <a:rPr lang="zh-TW" altLang="en-US" dirty="0"/>
              <a:t>可以做到</a:t>
            </a:r>
            <a:r>
              <a:rPr lang="en-US" altLang="zh-TW" dirty="0"/>
              <a:t>user mobility    </a:t>
            </a:r>
            <a:r>
              <a:rPr lang="zh-TW" altLang="en-US" dirty="0"/>
              <a:t>也就是說  在工作電腦登出後   到家裡電腦登入  一樣看的到檔案</a:t>
            </a:r>
            <a:endParaRPr lang="zh-TW" altLang="zh-TW" dirty="0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1B2C4D9-B7C7-425E-AD34-E7FFCC8C3F14}" type="slidenum">
              <a:rPr lang="en-US" altLang="zh-TW" smtClean="0"/>
              <a:pPr/>
              <a:t>46</a:t>
            </a:fld>
            <a:endParaRPr lang="en-US" altLang="zh-TW"/>
          </a:p>
        </p:txBody>
      </p:sp>
      <p:sp>
        <p:nvSpPr>
          <p:cNvPr id="1136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36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zh-TW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807A696-1004-4269-B15D-7B4EC66BFDB5}" type="slidenum">
              <a:rPr lang="en-US" altLang="zh-TW" smtClean="0"/>
              <a:pPr/>
              <a:t>47</a:t>
            </a:fld>
            <a:endParaRPr lang="en-US" altLang="zh-TW"/>
          </a:p>
        </p:txBody>
      </p:sp>
      <p:sp>
        <p:nvSpPr>
          <p:cNvPr id="1146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46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zh-TW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73A3077-8B53-44A3-8C81-7824CD6AF419}" type="slidenum">
              <a:rPr lang="en-US" altLang="zh-TW" smtClean="0"/>
              <a:pPr/>
              <a:t>48</a:t>
            </a:fld>
            <a:endParaRPr lang="en-US" altLang="zh-TW"/>
          </a:p>
        </p:txBody>
      </p:sp>
      <p:sp>
        <p:nvSpPr>
          <p:cNvPr id="1157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57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zh-TW" dirty="0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62756D9-7E26-4BE7-AD63-0D94620F7FE8}" type="slidenum">
              <a:rPr lang="en-US" altLang="zh-TW" smtClean="0"/>
              <a:pPr/>
              <a:t>49</a:t>
            </a:fld>
            <a:endParaRPr lang="en-US" altLang="zh-TW"/>
          </a:p>
        </p:txBody>
      </p:sp>
      <p:sp>
        <p:nvSpPr>
          <p:cNvPr id="1167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fontAlgn="ctr"/>
            <a:r>
              <a:rPr lang="en-US" altLang="zh-TW" dirty="0"/>
              <a:t>accredit  </a:t>
            </a:r>
            <a:r>
              <a:rPr lang="zh-TW" altLang="en-US" dirty="0"/>
              <a:t>相信認可   </a:t>
            </a:r>
            <a:r>
              <a:rPr lang="en-US" altLang="zh-TW" dirty="0"/>
              <a:t>conform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ＭＳ Ｐゴシック" charset="-128"/>
              </a:rPr>
              <a:t>vt.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ＭＳ Ｐゴシック" charset="-128"/>
              </a:rPr>
              <a:t>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ＭＳ Ｐゴシック" charset="-128"/>
              </a:rPr>
              <a:t>使遵照；使符合，使一致</a:t>
            </a:r>
          </a:p>
          <a:p>
            <a:pPr eaLnBrk="1" hangingPunct="1"/>
            <a:endParaRPr lang="zh-TW" altLang="zh-TW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7E64210-2FB4-41C1-AD7A-74E4656FF9B5}" type="slidenum">
              <a:rPr lang="en-US" altLang="zh-TW" smtClean="0"/>
              <a:pPr/>
              <a:t>5</a:t>
            </a:fld>
            <a:endParaRPr lang="en-US" altLang="zh-TW"/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zh-TW" altLang="en-US" dirty="0"/>
              <a:t>階層式的   </a:t>
            </a:r>
            <a:r>
              <a:rPr lang="en-US" altLang="zh-TW" dirty="0"/>
              <a:t>I/O Controller </a:t>
            </a:r>
            <a:r>
              <a:rPr lang="zh-TW" altLang="en-US" dirty="0"/>
              <a:t>就是控制</a:t>
            </a:r>
            <a:r>
              <a:rPr lang="en-US" altLang="zh-TW" dirty="0"/>
              <a:t>IO</a:t>
            </a:r>
            <a:r>
              <a:rPr lang="zh-TW" altLang="en-US" dirty="0"/>
              <a:t>讀寫的</a:t>
            </a:r>
            <a:r>
              <a:rPr lang="en-US" altLang="zh-TW" dirty="0"/>
              <a:t>device  </a:t>
            </a:r>
            <a:endParaRPr lang="zh-TW" altLang="zh-TW" dirty="0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2326314-E024-4EAE-8260-191A4412FFD7}" type="slidenum">
              <a:rPr lang="en-US" altLang="zh-TW" smtClean="0"/>
              <a:pPr/>
              <a:t>50</a:t>
            </a:fld>
            <a:endParaRPr lang="en-US" altLang="zh-TW"/>
          </a:p>
        </p:txBody>
      </p:sp>
      <p:sp>
        <p:nvSpPr>
          <p:cNvPr id="1177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77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zh-TW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381778F-107E-4B06-BCD7-158F4E4E9102}" type="slidenum">
              <a:rPr lang="en-US" altLang="zh-TW" smtClean="0"/>
              <a:pPr/>
              <a:t>51</a:t>
            </a:fld>
            <a:endParaRPr lang="en-US" altLang="zh-TW"/>
          </a:p>
        </p:txBody>
      </p:sp>
      <p:sp>
        <p:nvSpPr>
          <p:cNvPr id="1187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7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zh-TW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44C48F2-D50F-4ABF-A019-3F4DAAC6B44F}" type="slidenum">
              <a:rPr lang="en-US" altLang="zh-TW" smtClean="0"/>
              <a:pPr/>
              <a:t>52</a:t>
            </a:fld>
            <a:endParaRPr lang="en-US" altLang="zh-TW"/>
          </a:p>
        </p:txBody>
      </p:sp>
      <p:sp>
        <p:nvSpPr>
          <p:cNvPr id="1198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98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zh-TW" altLang="en-US" dirty="0"/>
              <a:t>左</a:t>
            </a:r>
            <a:r>
              <a:rPr lang="en-US" altLang="zh-TW" dirty="0"/>
              <a:t>Client </a:t>
            </a:r>
            <a:r>
              <a:rPr lang="zh-TW" altLang="en-US" dirty="0"/>
              <a:t>右</a:t>
            </a:r>
            <a:r>
              <a:rPr lang="en-US" altLang="zh-TW" dirty="0"/>
              <a:t>Server    </a:t>
            </a:r>
            <a:r>
              <a:rPr lang="zh-TW" altLang="en-US" dirty="0"/>
              <a:t>中間下方是</a:t>
            </a:r>
            <a:r>
              <a:rPr lang="en-US" altLang="zh-TW" dirty="0"/>
              <a:t>NFS</a:t>
            </a:r>
            <a:r>
              <a:rPr lang="zh-TW" altLang="en-US" dirty="0"/>
              <a:t> 溝通 先</a:t>
            </a:r>
            <a:r>
              <a:rPr lang="en-US" altLang="zh-TW" dirty="0"/>
              <a:t>mounting</a:t>
            </a:r>
            <a:r>
              <a:rPr lang="zh-TW" altLang="en-US" dirty="0"/>
              <a:t>過   走</a:t>
            </a:r>
            <a:r>
              <a:rPr lang="en-US" altLang="zh-TW" dirty="0"/>
              <a:t>RPC</a:t>
            </a:r>
            <a:r>
              <a:rPr lang="zh-TW" altLang="en-US" dirty="0"/>
              <a:t> </a:t>
            </a:r>
            <a:r>
              <a:rPr lang="en-US" altLang="zh-TW" dirty="0"/>
              <a:t>XDR</a:t>
            </a:r>
            <a:r>
              <a:rPr lang="zh-TW" altLang="en-US" dirty="0"/>
              <a:t>   </a:t>
            </a:r>
            <a:r>
              <a:rPr lang="en-US" altLang="zh-TW" sz="1200" b="1" dirty="0">
                <a:solidFill>
                  <a:srgbClr val="FF0000"/>
                </a:solidFill>
                <a:ea typeface="新細明體" charset="-120"/>
              </a:rPr>
              <a:t>RPC</a:t>
            </a:r>
            <a:r>
              <a:rPr lang="en-US" altLang="zh-TW" sz="1200" dirty="0">
                <a:ea typeface="新細明體" charset="-120"/>
              </a:rPr>
              <a:t> </a:t>
            </a:r>
            <a:r>
              <a:rPr lang="en-US" altLang="zh-TW" sz="1200" dirty="0">
                <a:solidFill>
                  <a:srgbClr val="FF0000"/>
                </a:solidFill>
                <a:ea typeface="新細明體" charset="-120"/>
              </a:rPr>
              <a:t>primitives</a:t>
            </a:r>
            <a:r>
              <a:rPr lang="en-US" altLang="zh-TW" sz="1200" dirty="0">
                <a:ea typeface="新細明體" charset="-120"/>
              </a:rPr>
              <a:t> built on top of an </a:t>
            </a:r>
            <a:r>
              <a:rPr lang="en-US" altLang="zh-TW" sz="1200" b="1" dirty="0">
                <a:solidFill>
                  <a:srgbClr val="FF0000"/>
                </a:solidFill>
                <a:ea typeface="新細明體" charset="-120"/>
              </a:rPr>
              <a:t>External Data Representation (XDR) protocol </a:t>
            </a:r>
            <a:endParaRPr lang="zh-TW" altLang="zh-TW" dirty="0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98C3D4F-85A6-44E5-A50C-C5F542219C5E}" type="slidenum">
              <a:rPr lang="en-US" altLang="zh-TW" smtClean="0"/>
              <a:pPr/>
              <a:t>53</a:t>
            </a:fld>
            <a:endParaRPr lang="en-US" altLang="zh-TW"/>
          </a:p>
        </p:txBody>
      </p:sp>
      <p:sp>
        <p:nvSpPr>
          <p:cNvPr id="1208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8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zh-TW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7CD77C2-78D7-4050-9301-90367C8BDA66}" type="slidenum">
              <a:rPr lang="en-US" altLang="zh-TW" smtClean="0"/>
              <a:pPr/>
              <a:t>54</a:t>
            </a:fld>
            <a:endParaRPr lang="en-US" altLang="zh-TW"/>
          </a:p>
        </p:txBody>
      </p:sp>
      <p:sp>
        <p:nvSpPr>
          <p:cNvPr id="1218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18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altLang="zh-TW" dirty="0"/>
              <a:t>11-11</a:t>
            </a:r>
            <a:endParaRPr lang="zh-TW" altLang="zh-TW" dirty="0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4A4A674-3627-495F-8686-B0FE9B64F6B7}" type="slidenum">
              <a:rPr lang="en-US" altLang="zh-TW" smtClean="0"/>
              <a:pPr/>
              <a:t>55</a:t>
            </a:fld>
            <a:endParaRPr lang="en-US" altLang="zh-TW"/>
          </a:p>
        </p:txBody>
      </p:sp>
      <p:sp>
        <p:nvSpPr>
          <p:cNvPr id="1228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altLang="zh-TW" dirty="0"/>
              <a:t>11-11</a:t>
            </a:r>
            <a:endParaRPr lang="zh-TW" altLang="zh-TW" dirty="0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978B92E-1A68-405F-96E4-83040191EDDA}" type="slidenum">
              <a:rPr lang="en-US" altLang="zh-TW" smtClean="0"/>
              <a:pPr/>
              <a:t>56</a:t>
            </a:fld>
            <a:endParaRPr lang="en-US" altLang="zh-TW"/>
          </a:p>
        </p:txBody>
      </p:sp>
      <p:sp>
        <p:nvSpPr>
          <p:cNvPr id="1239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39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zh-TW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5A93974-6C9A-4030-8AB3-96FC3C3F0348}" type="slidenum">
              <a:rPr lang="en-US" altLang="zh-TW" smtClean="0"/>
              <a:pPr/>
              <a:t>57</a:t>
            </a:fld>
            <a:endParaRPr lang="en-US" altLang="zh-TW"/>
          </a:p>
        </p:txBody>
      </p:sp>
      <p:sp>
        <p:nvSpPr>
          <p:cNvPr id="1249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49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ＭＳ Ｐゴシック" charset="-128"/>
              </a:rPr>
              <a:t>adhere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ＭＳ Ｐゴシック" charset="-128"/>
              </a:rPr>
              <a:t>  黏附    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ＭＳ Ｐゴシック" charset="-128"/>
              </a:rPr>
              <a:t>paradigm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ＭＳ Ｐゴシック" charset="-128"/>
              </a:rPr>
              <a:t>範例</a:t>
            </a: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DF6D3B0-904E-461E-90A3-734A2AFBF6C3}" type="slidenum">
              <a:rPr lang="en-US" altLang="zh-TW" smtClean="0"/>
              <a:pPr/>
              <a:t>58</a:t>
            </a:fld>
            <a:endParaRPr lang="en-US" altLang="zh-TW"/>
          </a:p>
        </p:txBody>
      </p:sp>
      <p:sp>
        <p:nvSpPr>
          <p:cNvPr id="1259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59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zh-TW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F229213-14AA-4E81-B221-953DB9E80D1B}" type="slidenum">
              <a:rPr lang="en-US" altLang="zh-TW" smtClean="0"/>
              <a:pPr/>
              <a:t>60</a:t>
            </a:fld>
            <a:endParaRPr lang="en-US" altLang="zh-TW"/>
          </a:p>
        </p:txBody>
      </p:sp>
      <p:sp>
        <p:nvSpPr>
          <p:cNvPr id="1269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zh-TW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B8D11E0-8CAB-4AAD-82D9-CF575CDBD31B}" type="slidenum">
              <a:rPr lang="en-US" altLang="zh-TW" smtClean="0"/>
              <a:pPr/>
              <a:t>6</a:t>
            </a:fld>
            <a:endParaRPr lang="en-US" altLang="zh-TW"/>
          </a:p>
        </p:txBody>
      </p:sp>
      <p:sp>
        <p:nvSpPr>
          <p:cNvPr id="737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sz="1200" b="0" i="0" kern="1200" dirty="0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ＭＳ Ｐゴシック" charset="-128"/>
              </a:rPr>
              <a:t>ACL(Access Control List)</a:t>
            </a:r>
            <a:endParaRPr lang="zh-TW" altLang="zh-TW" dirty="0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BF20D0C-CC34-492F-B583-FC33E9894B53}" type="slidenum">
              <a:rPr lang="en-US" altLang="zh-TW" smtClean="0"/>
              <a:pPr/>
              <a:t>62</a:t>
            </a:fld>
            <a:endParaRPr lang="en-US" altLang="zh-TW"/>
          </a:p>
        </p:txBody>
      </p:sp>
      <p:sp>
        <p:nvSpPr>
          <p:cNvPr id="1280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80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altLang="zh-TW" dirty="0" err="1"/>
              <a:t>inode</a:t>
            </a:r>
            <a:r>
              <a:rPr lang="zh-TW" altLang="en-US" dirty="0"/>
              <a:t>  包含</a:t>
            </a:r>
            <a:r>
              <a:rPr lang="en-US" altLang="zh-TW" dirty="0"/>
              <a:t>16 pointer   </a:t>
            </a:r>
            <a:r>
              <a:rPr lang="zh-TW" altLang="en-US" dirty="0"/>
              <a:t>有紀錄檔案名稱  時間 </a:t>
            </a:r>
            <a:r>
              <a:rPr lang="en-US" altLang="zh-TW" dirty="0"/>
              <a:t>user </a:t>
            </a:r>
            <a:r>
              <a:rPr lang="zh-TW" altLang="en-US" dirty="0"/>
              <a:t>  而且會指向一些檔案的</a:t>
            </a:r>
            <a:r>
              <a:rPr lang="en-US" altLang="zh-TW" dirty="0"/>
              <a:t>block  </a:t>
            </a:r>
            <a:r>
              <a:rPr lang="zh-TW" altLang="en-US" dirty="0"/>
              <a:t>第一二三接       盡量讓檔案的</a:t>
            </a:r>
            <a:r>
              <a:rPr lang="en-US" altLang="zh-TW" dirty="0"/>
              <a:t>block</a:t>
            </a:r>
            <a:r>
              <a:rPr lang="zh-TW" altLang="en-US" dirty="0"/>
              <a:t>放在磁碟附近   磁頭比較不用移動</a:t>
            </a:r>
            <a:endParaRPr lang="zh-TW" altLang="zh-TW" dirty="0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DF3A5CE-5A1B-4F8F-9389-BCC92007A3A4}" type="slidenum">
              <a:rPr lang="en-US" altLang="zh-TW" smtClean="0"/>
              <a:pPr/>
              <a:t>63</a:t>
            </a:fld>
            <a:endParaRPr lang="en-US" altLang="zh-TW"/>
          </a:p>
        </p:txBody>
      </p:sp>
      <p:sp>
        <p:nvSpPr>
          <p:cNvPr id="1290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90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zh-TW" dirty="0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ED54380-E4FD-411E-BAD5-64554C0F42F4}" type="slidenum">
              <a:rPr lang="en-US" altLang="zh-TW" smtClean="0"/>
              <a:pPr/>
              <a:t>64</a:t>
            </a:fld>
            <a:endParaRPr lang="en-US" altLang="zh-TW"/>
          </a:p>
        </p:txBody>
      </p:sp>
      <p:sp>
        <p:nvSpPr>
          <p:cNvPr id="1300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00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zh-TW" altLang="en-US" dirty="0"/>
              <a:t>不同</a:t>
            </a:r>
            <a:r>
              <a:rPr lang="en-US" altLang="zh-TW" dirty="0"/>
              <a:t>snapshot</a:t>
            </a:r>
            <a:r>
              <a:rPr lang="zh-TW" altLang="en-US" dirty="0"/>
              <a:t>就好像不同的版本的快照</a:t>
            </a:r>
            <a:endParaRPr lang="zh-TW" altLang="zh-TW" dirty="0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1A89AFC-B367-405A-A315-7B63473B477C}" type="slidenum">
              <a:rPr lang="en-US" altLang="zh-TW" smtClean="0"/>
              <a:pPr/>
              <a:t>65</a:t>
            </a:fld>
            <a:endParaRPr lang="en-US" altLang="zh-TW"/>
          </a:p>
        </p:txBody>
      </p:sp>
      <p:sp>
        <p:nvSpPr>
          <p:cNvPr id="1310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10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zh-TW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142304C-75BC-4939-850C-18963427D8D2}" type="slidenum">
              <a:rPr lang="en-US" altLang="zh-TW" smtClean="0"/>
              <a:pPr/>
              <a:t>7</a:t>
            </a:fld>
            <a:endParaRPr lang="en-US" altLang="zh-TW"/>
          </a:p>
        </p:txBody>
      </p:sp>
      <p:sp>
        <p:nvSpPr>
          <p:cNvPr id="74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altLang="zh-TW" dirty="0"/>
              <a:t>11-1   1 </a:t>
            </a:r>
            <a:r>
              <a:rPr lang="zh-TW" altLang="en-US" dirty="0"/>
              <a:t>開機讀取目錄  </a:t>
            </a:r>
            <a:r>
              <a:rPr lang="en-US" altLang="zh-TW" dirty="0"/>
              <a:t>2</a:t>
            </a:r>
            <a:r>
              <a:rPr lang="zh-TW" altLang="en-US" dirty="0"/>
              <a:t> 要開檔案  </a:t>
            </a:r>
            <a:r>
              <a:rPr lang="en-US" altLang="zh-TW" dirty="0"/>
              <a:t>3</a:t>
            </a:r>
            <a:r>
              <a:rPr lang="zh-TW" altLang="en-US" dirty="0"/>
              <a:t> 找到對應的</a:t>
            </a:r>
            <a:r>
              <a:rPr lang="en-US" altLang="zh-TW" dirty="0"/>
              <a:t>control block</a:t>
            </a:r>
            <a:r>
              <a:rPr lang="zh-TW" altLang="en-US" dirty="0"/>
              <a:t>  </a:t>
            </a:r>
            <a:r>
              <a:rPr lang="en-US" altLang="zh-TW" dirty="0"/>
              <a:t>4 </a:t>
            </a:r>
            <a:r>
              <a:rPr lang="zh-TW" altLang="en-US" dirty="0"/>
              <a:t>放到</a:t>
            </a:r>
            <a:r>
              <a:rPr lang="en-US" altLang="zh-TW" dirty="0"/>
              <a:t>mem    </a:t>
            </a:r>
            <a:r>
              <a:rPr lang="zh-TW" altLang="en-US" dirty="0"/>
              <a:t>記錄到</a:t>
            </a:r>
            <a:r>
              <a:rPr lang="en-US" altLang="zh-TW" dirty="0"/>
              <a:t>system</a:t>
            </a:r>
            <a:r>
              <a:rPr lang="zh-TW" altLang="en-US" dirty="0"/>
              <a:t> </a:t>
            </a:r>
            <a:r>
              <a:rPr lang="en-US" altLang="zh-TW" dirty="0"/>
              <a:t>wide </a:t>
            </a:r>
            <a:r>
              <a:rPr lang="en-US" altLang="zh-TW" dirty="0" err="1"/>
              <a:t>ofd</a:t>
            </a:r>
            <a:r>
              <a:rPr lang="zh-TW" altLang="en-US" dirty="0"/>
              <a:t>整個系統開啟的檔案清單   </a:t>
            </a:r>
            <a:r>
              <a:rPr lang="en-US" altLang="zh-TW" dirty="0"/>
              <a:t>per proc </a:t>
            </a:r>
            <a:r>
              <a:rPr lang="en-US" altLang="zh-TW" dirty="0" err="1"/>
              <a:t>ofd</a:t>
            </a:r>
            <a:r>
              <a:rPr lang="zh-TW" altLang="en-US" dirty="0"/>
              <a:t>是單支程式自己開啟的檔案清單</a:t>
            </a:r>
            <a:r>
              <a:rPr lang="en-US" altLang="zh-TW" dirty="0"/>
              <a:t>	</a:t>
            </a:r>
          </a:p>
          <a:p>
            <a:pPr eaLnBrk="1" hangingPunct="1"/>
            <a:r>
              <a:rPr lang="en-US" altLang="zh-TW" dirty="0"/>
              <a:t>5 </a:t>
            </a:r>
            <a:r>
              <a:rPr lang="zh-TW" altLang="en-US" dirty="0"/>
              <a:t>提出</a:t>
            </a:r>
            <a:r>
              <a:rPr lang="en-US" altLang="zh-TW" dirty="0"/>
              <a:t>read</a:t>
            </a:r>
            <a:r>
              <a:rPr lang="zh-TW" altLang="en-US" dirty="0"/>
              <a:t>要求  到</a:t>
            </a:r>
            <a:r>
              <a:rPr lang="en-US" altLang="zh-TW" dirty="0"/>
              <a:t>per proc </a:t>
            </a:r>
            <a:r>
              <a:rPr lang="en-US" altLang="zh-TW" dirty="0" err="1"/>
              <a:t>ofd</a:t>
            </a:r>
            <a:r>
              <a:rPr lang="zh-TW" altLang="en-US" dirty="0"/>
              <a:t>找 讀檔案的某個</a:t>
            </a:r>
            <a:r>
              <a:rPr lang="en-US" altLang="zh-TW" dirty="0"/>
              <a:t>index</a:t>
            </a:r>
            <a:r>
              <a:rPr lang="zh-TW" altLang="en-US" dirty="0"/>
              <a:t>區塊  </a:t>
            </a:r>
            <a:r>
              <a:rPr lang="en-US" altLang="zh-TW" dirty="0"/>
              <a:t>6 </a:t>
            </a:r>
            <a:r>
              <a:rPr lang="zh-TW" altLang="en-US" dirty="0"/>
              <a:t>再去找 </a:t>
            </a:r>
            <a:r>
              <a:rPr lang="en-US" altLang="zh-TW" dirty="0"/>
              <a:t>4</a:t>
            </a:r>
            <a:r>
              <a:rPr lang="zh-TW" altLang="en-US" dirty="0"/>
              <a:t>紀錄的</a:t>
            </a:r>
            <a:r>
              <a:rPr lang="en-US" altLang="zh-TW" dirty="0"/>
              <a:t>control block  </a:t>
            </a:r>
            <a:r>
              <a:rPr lang="zh-TW" altLang="en-US" dirty="0"/>
              <a:t>得到</a:t>
            </a:r>
            <a:r>
              <a:rPr lang="en-US" altLang="zh-TW" dirty="0"/>
              <a:t>data block</a:t>
            </a:r>
            <a:r>
              <a:rPr lang="zh-TW" altLang="en-US" dirty="0"/>
              <a:t>放在那邊 </a:t>
            </a:r>
            <a:r>
              <a:rPr lang="en-US" altLang="zh-TW" dirty="0"/>
              <a:t>7</a:t>
            </a:r>
            <a:r>
              <a:rPr lang="zh-TW" altLang="en-US" dirty="0"/>
              <a:t>去讀</a:t>
            </a:r>
            <a:r>
              <a:rPr lang="en-US" altLang="zh-TW" dirty="0"/>
              <a:t>Data Block</a:t>
            </a:r>
            <a:endParaRPr lang="zh-TW" altLang="zh-TW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91066D7-6742-4243-8865-A1FB44661338}" type="slidenum">
              <a:rPr lang="en-US" altLang="zh-TW" smtClean="0"/>
              <a:pPr/>
              <a:t>8</a:t>
            </a:fld>
            <a:endParaRPr lang="en-US" altLang="zh-TW"/>
          </a:p>
        </p:txBody>
      </p:sp>
      <p:sp>
        <p:nvSpPr>
          <p:cNvPr id="76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zh-TW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6EC1792-692F-443C-A745-6915FFB5E225}" type="slidenum">
              <a:rPr lang="en-US" altLang="zh-TW" smtClean="0"/>
              <a:pPr/>
              <a:t>9</a:t>
            </a:fld>
            <a:endParaRPr lang="en-US" altLang="zh-TW"/>
          </a:p>
        </p:txBody>
      </p:sp>
      <p:sp>
        <p:nvSpPr>
          <p:cNvPr id="79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zh-TW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>
            <a:grpSpLocks/>
          </p:cNvGrpSpPr>
          <p:nvPr/>
        </p:nvGrpSpPr>
        <p:grpSpPr bwMode="auto">
          <a:xfrm>
            <a:off x="198438" y="2960688"/>
            <a:ext cx="8610600" cy="201612"/>
            <a:chOff x="125" y="1865"/>
            <a:chExt cx="5424" cy="127"/>
          </a:xfrm>
        </p:grpSpPr>
        <p:sp>
          <p:nvSpPr>
            <p:cNvPr id="4" name="Rectangle 4"/>
            <p:cNvSpPr>
              <a:spLocks noChangeArrowheads="1"/>
            </p:cNvSpPr>
            <p:nvPr/>
          </p:nvSpPr>
          <p:spPr bwMode="auto">
            <a:xfrm>
              <a:off x="125" y="1865"/>
              <a:ext cx="1808" cy="127"/>
            </a:xfrm>
            <a:prstGeom prst="rect">
              <a:avLst/>
            </a:prstGeom>
            <a:solidFill>
              <a:srgbClr val="3366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TW" altLang="zh-TW"/>
            </a:p>
          </p:txBody>
        </p:sp>
        <p:sp>
          <p:nvSpPr>
            <p:cNvPr id="5" name="Rectangle 5"/>
            <p:cNvSpPr>
              <a:spLocks noChangeArrowheads="1"/>
            </p:cNvSpPr>
            <p:nvPr/>
          </p:nvSpPr>
          <p:spPr bwMode="auto">
            <a:xfrm>
              <a:off x="1933" y="1865"/>
              <a:ext cx="1808" cy="127"/>
            </a:xfrm>
            <a:prstGeom prst="rect">
              <a:avLst/>
            </a:prstGeom>
            <a:solidFill>
              <a:srgbClr val="99CCFF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TW" altLang="zh-TW"/>
            </a:p>
          </p:txBody>
        </p:sp>
        <p:sp>
          <p:nvSpPr>
            <p:cNvPr id="6" name="Rectangle 6"/>
            <p:cNvSpPr>
              <a:spLocks noChangeArrowheads="1"/>
            </p:cNvSpPr>
            <p:nvPr/>
          </p:nvSpPr>
          <p:spPr bwMode="auto">
            <a:xfrm>
              <a:off x="3741" y="1865"/>
              <a:ext cx="1808" cy="127"/>
            </a:xfrm>
            <a:prstGeom prst="rect">
              <a:avLst/>
            </a:prstGeom>
            <a:solidFill>
              <a:srgbClr val="3366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TW" altLang="zh-TW"/>
            </a:p>
          </p:txBody>
        </p:sp>
      </p:grpSp>
      <p:pic>
        <p:nvPicPr>
          <p:cNvPr id="7" name="Picture 9" descr="dino_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360738" y="4157663"/>
            <a:ext cx="2062162" cy="1593850"/>
          </a:xfrm>
          <a:prstGeom prst="rect">
            <a:avLst/>
          </a:prstGeom>
          <a:noFill/>
          <a:ln w="76200">
            <a:solidFill>
              <a:srgbClr val="336699"/>
            </a:solidFill>
            <a:miter lim="800000"/>
            <a:headEnd/>
            <a:tailEnd/>
          </a:ln>
        </p:spPr>
      </p:pic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3243263" y="4006850"/>
            <a:ext cx="2336800" cy="1887538"/>
          </a:xfrm>
          <a:prstGeom prst="rect">
            <a:avLst/>
          </a:prstGeom>
          <a:noFill/>
          <a:ln w="57150" cmpd="thinThick">
            <a:solidFill>
              <a:srgbClr val="66CCFF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TW" altLang="zh-TW"/>
          </a:p>
        </p:txBody>
      </p:sp>
      <p:sp>
        <p:nvSpPr>
          <p:cNvPr id="14745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685800"/>
            <a:ext cx="7772400" cy="2127250"/>
          </a:xfrm>
        </p:spPr>
        <p:txBody>
          <a:bodyPr/>
          <a:lstStyle>
            <a:lvl1pPr>
              <a:defRPr sz="4300"/>
            </a:lvl1pPr>
          </a:lstStyle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91338" y="277813"/>
            <a:ext cx="2144712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7813"/>
            <a:ext cx="6281738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06450" y="1233488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97450" y="1233488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563563" y="277813"/>
            <a:ext cx="8229600" cy="576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dirty="0"/>
              <a:t>Click to edit Master title style</a:t>
            </a:r>
          </a:p>
        </p:txBody>
      </p:sp>
      <p:sp>
        <p:nvSpPr>
          <p:cNvPr id="1027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806450" y="1233488"/>
            <a:ext cx="8229600" cy="453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</a:p>
        </p:txBody>
      </p:sp>
      <p:sp>
        <p:nvSpPr>
          <p:cNvPr id="146437" name="Rectangle 5"/>
          <p:cNvSpPr>
            <a:spLocks noChangeArrowheads="1"/>
          </p:cNvSpPr>
          <p:nvPr/>
        </p:nvSpPr>
        <p:spPr bwMode="auto">
          <a:xfrm>
            <a:off x="0" y="0"/>
            <a:ext cx="228600" cy="2286000"/>
          </a:xfrm>
          <a:prstGeom prst="rect">
            <a:avLst/>
          </a:prstGeom>
          <a:solidFill>
            <a:srgbClr val="336699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defRPr/>
            </a:pPr>
            <a:endParaRPr lang="zh-TW" altLang="zh-TW" sz="2400">
              <a:latin typeface="Times New Roman" pitchFamily="18" charset="0"/>
            </a:endParaRPr>
          </a:p>
        </p:txBody>
      </p:sp>
      <p:sp>
        <p:nvSpPr>
          <p:cNvPr id="146438" name="Line 6"/>
          <p:cNvSpPr>
            <a:spLocks noChangeShapeType="1"/>
          </p:cNvSpPr>
          <p:nvPr/>
        </p:nvSpPr>
        <p:spPr bwMode="auto">
          <a:xfrm>
            <a:off x="457200" y="860425"/>
            <a:ext cx="8077200" cy="0"/>
          </a:xfrm>
          <a:prstGeom prst="line">
            <a:avLst/>
          </a:prstGeom>
          <a:noFill/>
          <a:ln w="19050">
            <a:solidFill>
              <a:srgbClr val="336699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latin typeface="Verdana" charset="0"/>
              <a:ea typeface="+mn-ea"/>
            </a:endParaRPr>
          </a:p>
        </p:txBody>
      </p:sp>
      <p:sp>
        <p:nvSpPr>
          <p:cNvPr id="146439" name="Rectangle 7"/>
          <p:cNvSpPr>
            <a:spLocks noChangeArrowheads="1"/>
          </p:cNvSpPr>
          <p:nvPr/>
        </p:nvSpPr>
        <p:spPr bwMode="auto">
          <a:xfrm>
            <a:off x="0" y="2286000"/>
            <a:ext cx="228600" cy="2286000"/>
          </a:xfrm>
          <a:prstGeom prst="rect">
            <a:avLst/>
          </a:prstGeom>
          <a:solidFill>
            <a:srgbClr val="99CCFF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defRPr/>
            </a:pPr>
            <a:endParaRPr lang="zh-TW" altLang="zh-TW" sz="2400">
              <a:latin typeface="Times New Roman" pitchFamily="18" charset="0"/>
            </a:endParaRPr>
          </a:p>
        </p:txBody>
      </p:sp>
      <p:sp>
        <p:nvSpPr>
          <p:cNvPr id="146440" name="Rectangle 8"/>
          <p:cNvSpPr>
            <a:spLocks noChangeArrowheads="1"/>
          </p:cNvSpPr>
          <p:nvPr userDrawn="1"/>
        </p:nvSpPr>
        <p:spPr bwMode="auto">
          <a:xfrm>
            <a:off x="0" y="4572000"/>
            <a:ext cx="228600" cy="2286000"/>
          </a:xfrm>
          <a:prstGeom prst="rect">
            <a:avLst/>
          </a:prstGeom>
          <a:solidFill>
            <a:srgbClr val="336699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defRPr/>
            </a:pPr>
            <a:endParaRPr lang="zh-TW" altLang="zh-TW" sz="2400">
              <a:latin typeface="Times New Roman" pitchFamily="18" charset="0"/>
            </a:endParaRPr>
          </a:p>
        </p:txBody>
      </p:sp>
      <p:sp>
        <p:nvSpPr>
          <p:cNvPr id="146441" name="Text Box 9"/>
          <p:cNvSpPr txBox="1">
            <a:spLocks noChangeArrowheads="1"/>
          </p:cNvSpPr>
          <p:nvPr/>
        </p:nvSpPr>
        <p:spPr bwMode="auto">
          <a:xfrm>
            <a:off x="8395538" y="6507163"/>
            <a:ext cx="641266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altLang="zh-TW" sz="1400" b="1" dirty="0">
                <a:solidFill>
                  <a:schemeClr val="tx1"/>
                </a:solidFill>
                <a:latin typeface="Helvetica" pitchFamily="34" charset="0"/>
              </a:rPr>
              <a:t>11.</a:t>
            </a:r>
            <a:fld id="{200C53B6-F49C-4AD2-B03B-91DC0AA133AC}" type="slidenum">
              <a:rPr lang="en-US" altLang="zh-TW" sz="1400" b="1" smtClean="0">
                <a:solidFill>
                  <a:schemeClr val="tx1"/>
                </a:solidFill>
                <a:latin typeface="Helvetica" pitchFamily="34" charset="0"/>
              </a:rPr>
              <a:pPr algn="ctr">
                <a:spcBef>
                  <a:spcPct val="50000"/>
                </a:spcBef>
                <a:defRPr/>
              </a:pPr>
              <a:t>‹#›</a:t>
            </a:fld>
            <a:endParaRPr lang="en-US" altLang="zh-TW" sz="1400" b="1" dirty="0">
              <a:solidFill>
                <a:schemeClr val="tx1"/>
              </a:solidFill>
              <a:latin typeface="Helvetica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43" r:id="rId2"/>
    <p:sldLayoutId id="2147483844" r:id="rId3"/>
    <p:sldLayoutId id="2147483845" r:id="rId4"/>
    <p:sldLayoutId id="2147483846" r:id="rId5"/>
    <p:sldLayoutId id="2147483847" r:id="rId6"/>
    <p:sldLayoutId id="2147483848" r:id="rId7"/>
    <p:sldLayoutId id="2147483849" r:id="rId8"/>
    <p:sldLayoutId id="2147483850" r:id="rId9"/>
    <p:sldLayoutId id="2147483851" r:id="rId10"/>
    <p:sldLayoutId id="2147483852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Candara" pitchFamily="34" charset="0"/>
          <a:ea typeface="MS PGothic" pitchFamily="34" charset="-128"/>
          <a:cs typeface="Candara" pitchFamily="34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Candara" pitchFamily="34" charset="0"/>
          <a:ea typeface="MS PGothic" pitchFamily="34" charset="-128"/>
          <a:cs typeface="Candara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Candara" pitchFamily="34" charset="0"/>
          <a:ea typeface="MS PGothic" pitchFamily="34" charset="-128"/>
          <a:cs typeface="Candara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Candara" pitchFamily="34" charset="0"/>
          <a:ea typeface="MS PGothic" pitchFamily="34" charset="-128"/>
          <a:cs typeface="Candara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Candara" pitchFamily="34" charset="0"/>
          <a:ea typeface="MS PGothic" pitchFamily="34" charset="-128"/>
          <a:cs typeface="Candara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35000"/>
        </a:spcBef>
        <a:spcAft>
          <a:spcPct val="0"/>
        </a:spcAft>
        <a:buClr>
          <a:srgbClr val="993300"/>
        </a:buClr>
        <a:buSzPct val="90000"/>
        <a:buFont typeface="Monotype Sorts" pitchFamily="2" charset="2"/>
        <a:buChar char="n"/>
        <a:defRPr kumimoji="1" sz="2400" b="1">
          <a:solidFill>
            <a:schemeClr val="tx1"/>
          </a:solidFill>
          <a:latin typeface="Candara" pitchFamily="34" charset="0"/>
          <a:ea typeface="MS PGothic" pitchFamily="34" charset="-128"/>
          <a:cs typeface="Candara" pitchFamily="34" charset="0"/>
        </a:defRPr>
      </a:lvl1pPr>
      <a:lvl2pPr marL="742950" indent="-285750" algn="l" rtl="0" eaLnBrk="0" fontAlgn="base" hangingPunct="0">
        <a:spcBef>
          <a:spcPct val="35000"/>
        </a:spcBef>
        <a:spcAft>
          <a:spcPct val="0"/>
        </a:spcAft>
        <a:buClr>
          <a:srgbClr val="CC6600"/>
        </a:buClr>
        <a:buSzPct val="80000"/>
        <a:buFont typeface="Monotype Sorts" pitchFamily="2" charset="2"/>
        <a:buChar char="l"/>
        <a:defRPr kumimoji="1" sz="2400" b="1">
          <a:solidFill>
            <a:schemeClr val="tx1"/>
          </a:solidFill>
          <a:latin typeface="Candara" pitchFamily="34" charset="0"/>
          <a:ea typeface="MS PGothic" pitchFamily="34" charset="-128"/>
        </a:defRPr>
      </a:lvl2pPr>
      <a:lvl3pPr marL="1085850" indent="-228600" algn="l" rtl="0" eaLnBrk="0" fontAlgn="base" hangingPunct="0">
        <a:spcBef>
          <a:spcPct val="35000"/>
        </a:spcBef>
        <a:spcAft>
          <a:spcPct val="0"/>
        </a:spcAft>
        <a:buClr>
          <a:srgbClr val="009900"/>
        </a:buClr>
        <a:buSzPct val="75000"/>
        <a:buFont typeface="Webdings" pitchFamily="18" charset="2"/>
        <a:buChar char="4"/>
        <a:defRPr kumimoji="1" sz="2400" b="1">
          <a:solidFill>
            <a:schemeClr val="tx1"/>
          </a:solidFill>
          <a:latin typeface="Candara" pitchFamily="34" charset="0"/>
          <a:ea typeface="MS PGothic" pitchFamily="34" charset="-128"/>
        </a:defRPr>
      </a:lvl3pPr>
      <a:lvl4pPr marL="1428750" indent="-22860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SzPct val="75000"/>
        <a:buChar char="–"/>
        <a:defRPr kumimoji="1" sz="2400" b="1">
          <a:solidFill>
            <a:schemeClr val="tx1"/>
          </a:solidFill>
          <a:latin typeface="Candara" pitchFamily="34" charset="0"/>
          <a:ea typeface="MS PGothic" pitchFamily="34" charset="-128"/>
        </a:defRPr>
      </a:lvl4pPr>
      <a:lvl5pPr marL="17716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 sz="2400" b="1">
          <a:solidFill>
            <a:schemeClr val="tx1"/>
          </a:solidFill>
          <a:latin typeface="Candara" pitchFamily="34" charset="0"/>
          <a:ea typeface="MS PGothic" pitchFamily="34" charset="-128"/>
        </a:defRPr>
      </a:lvl5pPr>
      <a:lvl6pPr marL="22288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6860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31432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36004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9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iencedirect.com/topics/computer-science/packet-processing" TargetMode="External"/><Relationship Id="rId2" Type="http://schemas.openxmlformats.org/officeDocument/2006/relationships/hyperlink" Target="https://www.sciencedirect.com/topics/computer-science/deep-packet-inspection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sciencedirect.com/topics/computer-science/intrusion-detection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hyperlink" Target="https://kknews.cc/zh-tw/code/oprnlmq.html" TargetMode="Externa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15311" y="575442"/>
            <a:ext cx="8418786" cy="2127250"/>
          </a:xfrm>
        </p:spPr>
        <p:txBody>
          <a:bodyPr/>
          <a:lstStyle/>
          <a:p>
            <a:pPr eaLnBrk="1" hangingPunct="1"/>
            <a:r>
              <a:rPr lang="en-US" altLang="zh-TW" sz="5400" dirty="0">
                <a:ea typeface="新細明體" charset="-120"/>
              </a:rPr>
              <a:t>Chapter 11  </a:t>
            </a:r>
            <a:br>
              <a:rPr lang="en-US" altLang="zh-TW" sz="5400" dirty="0">
                <a:ea typeface="新細明體" charset="-120"/>
              </a:rPr>
            </a:br>
            <a:r>
              <a:rPr lang="en-US" altLang="zh-TW" sz="5400" dirty="0">
                <a:ea typeface="新細明體" charset="-120"/>
              </a:rPr>
              <a:t>Implementing File-Systems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7813"/>
            <a:ext cx="7404100" cy="576262"/>
          </a:xfrm>
        </p:spPr>
        <p:txBody>
          <a:bodyPr/>
          <a:lstStyle/>
          <a:p>
            <a:pPr eaLnBrk="1" hangingPunct="1"/>
            <a:r>
              <a:rPr lang="en-US" altLang="zh-TW">
                <a:ea typeface="新細明體" charset="-120"/>
              </a:rPr>
              <a:t>Virtual File Systems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45154" y="1180065"/>
            <a:ext cx="8604250" cy="4530725"/>
          </a:xfrm>
        </p:spPr>
        <p:txBody>
          <a:bodyPr/>
          <a:lstStyle/>
          <a:p>
            <a:r>
              <a:rPr lang="en-US" altLang="zh-TW" sz="3200" dirty="0">
                <a:ea typeface="新細明體" charset="-120"/>
              </a:rPr>
              <a:t>The VFS serves two important functions</a:t>
            </a:r>
          </a:p>
          <a:p>
            <a:pPr lvl="1"/>
            <a:r>
              <a:rPr lang="en-US" altLang="zh-TW" sz="2800" dirty="0">
                <a:ea typeface="新細明體" charset="-120"/>
              </a:rPr>
              <a:t>It separates file-system-generic operations from their implementation by </a:t>
            </a:r>
            <a:r>
              <a:rPr lang="en-US" altLang="zh-TW" sz="2800" dirty="0">
                <a:solidFill>
                  <a:srgbClr val="FF0000"/>
                </a:solidFill>
                <a:ea typeface="新細明體" charset="-120"/>
              </a:rPr>
              <a:t>defining a clean VFS interface</a:t>
            </a:r>
            <a:r>
              <a:rPr lang="en-US" altLang="zh-TW" sz="2800" dirty="0">
                <a:ea typeface="新細明體" charset="-120"/>
              </a:rPr>
              <a:t>.</a:t>
            </a:r>
            <a:r>
              <a:rPr lang="zh-TW" altLang="en-US" sz="2800" dirty="0">
                <a:ea typeface="新細明體" charset="-120"/>
              </a:rPr>
              <a:t>  只要會用介面  不用知道實作細節</a:t>
            </a:r>
            <a:endParaRPr lang="en-US" altLang="zh-TW" sz="2800" dirty="0">
              <a:ea typeface="新細明體" charset="-120"/>
            </a:endParaRPr>
          </a:p>
          <a:p>
            <a:pPr lvl="1"/>
            <a:r>
              <a:rPr lang="en-US" altLang="zh-TW" sz="2800" dirty="0">
                <a:ea typeface="新細明體" charset="-120"/>
              </a:rPr>
              <a:t>It provides a mechanism for </a:t>
            </a:r>
            <a:r>
              <a:rPr lang="en-US" altLang="zh-TW" sz="2800" dirty="0">
                <a:solidFill>
                  <a:srgbClr val="FF0000"/>
                </a:solidFill>
                <a:ea typeface="新細明體" charset="-120"/>
              </a:rPr>
              <a:t>uniquely representing a file throughout a network</a:t>
            </a:r>
            <a:r>
              <a:rPr lang="en-US" altLang="zh-TW" sz="2800" dirty="0">
                <a:ea typeface="新細明體" charset="-120"/>
              </a:rPr>
              <a:t>. </a:t>
            </a:r>
            <a:r>
              <a:rPr lang="zh-TW" altLang="en-US" sz="2800" dirty="0">
                <a:ea typeface="新細明體" charset="-120"/>
              </a:rPr>
              <a:t>   檔案跨網路的</a:t>
            </a:r>
            <a:r>
              <a:rPr lang="en-US" altLang="zh-TW" sz="2800" dirty="0">
                <a:ea typeface="新細明體" charset="-120"/>
              </a:rPr>
              <a:t>ID</a:t>
            </a:r>
          </a:p>
          <a:p>
            <a:pPr lvl="2"/>
            <a:r>
              <a:rPr lang="en-US" altLang="zh-TW" sz="2800" dirty="0">
                <a:ea typeface="新細明體" charset="-120"/>
              </a:rPr>
              <a:t>The VFS is based on </a:t>
            </a:r>
            <a:r>
              <a:rPr lang="en-US" altLang="zh-TW" sz="2800" dirty="0">
                <a:solidFill>
                  <a:srgbClr val="FF0000"/>
                </a:solidFill>
                <a:ea typeface="新細明體" charset="-120"/>
              </a:rPr>
              <a:t>a file-representation structure</a:t>
            </a:r>
            <a:r>
              <a:rPr lang="en-US" altLang="zh-TW" sz="2800" dirty="0">
                <a:ea typeface="新細明體" charset="-120"/>
              </a:rPr>
              <a:t>, called a </a:t>
            </a:r>
            <a:r>
              <a:rPr lang="en-US" altLang="zh-TW" sz="2800" b="1" dirty="0" err="1">
                <a:solidFill>
                  <a:srgbClr val="FF0000"/>
                </a:solidFill>
                <a:ea typeface="新細明體" charset="-120"/>
              </a:rPr>
              <a:t>vnode</a:t>
            </a:r>
            <a:r>
              <a:rPr lang="en-US" altLang="zh-TW" sz="2800" dirty="0">
                <a:ea typeface="新細明體" charset="-120"/>
              </a:rPr>
              <a:t>, that contains numerical designator</a:t>
            </a:r>
            <a:r>
              <a:rPr lang="zh-TW" altLang="en-US" sz="2800" dirty="0">
                <a:ea typeface="新細明體" charset="-120"/>
              </a:rPr>
              <a:t>指定者</a:t>
            </a:r>
            <a:r>
              <a:rPr lang="en-US" altLang="zh-TW" sz="2800" dirty="0">
                <a:ea typeface="新細明體" charset="-120"/>
              </a:rPr>
              <a:t> for a network-wild unique</a:t>
            </a:r>
            <a:r>
              <a:rPr lang="zh-TW" altLang="en-US" sz="2800" dirty="0">
                <a:ea typeface="新細明體" charset="-120"/>
              </a:rPr>
              <a:t>廣域唯一性</a:t>
            </a:r>
            <a:r>
              <a:rPr lang="en-US" altLang="zh-TW" sz="2800" dirty="0">
                <a:ea typeface="新細明體" charset="-120"/>
              </a:rPr>
              <a:t> file.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2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122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122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000"/>
                                        <p:tgtEl>
                                          <p:spTgt spid="122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1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7813"/>
            <a:ext cx="7404100" cy="576262"/>
          </a:xfrm>
        </p:spPr>
        <p:txBody>
          <a:bodyPr/>
          <a:lstStyle/>
          <a:p>
            <a:pPr eaLnBrk="1" hangingPunct="1"/>
            <a:r>
              <a:rPr lang="en-US" altLang="zh-TW">
                <a:ea typeface="新細明體" charset="-120"/>
              </a:rPr>
              <a:t>Virtual File Systems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9750" y="1306200"/>
            <a:ext cx="8355013" cy="4530725"/>
          </a:xfrm>
        </p:spPr>
        <p:txBody>
          <a:bodyPr/>
          <a:lstStyle/>
          <a:p>
            <a:pPr lvl="1"/>
            <a:r>
              <a:rPr lang="en-US" altLang="zh-TW" sz="2800" dirty="0">
                <a:ea typeface="新細明體" charset="-120"/>
              </a:rPr>
              <a:t>Unix </a:t>
            </a:r>
            <a:r>
              <a:rPr lang="en-US" altLang="zh-TW" sz="2800" b="1" dirty="0" err="1">
                <a:solidFill>
                  <a:srgbClr val="FF0000"/>
                </a:solidFill>
                <a:ea typeface="新細明體" charset="-120"/>
              </a:rPr>
              <a:t>inodes</a:t>
            </a:r>
            <a:r>
              <a:rPr lang="en-US" altLang="zh-TW" sz="2800" dirty="0">
                <a:ea typeface="新細明體" charset="-120"/>
              </a:rPr>
              <a:t> are unique only within a </a:t>
            </a:r>
            <a:r>
              <a:rPr lang="en-US" altLang="zh-TW" sz="2800" dirty="0">
                <a:solidFill>
                  <a:srgbClr val="FF0000"/>
                </a:solidFill>
                <a:ea typeface="新細明體" charset="-120"/>
              </a:rPr>
              <a:t>single</a:t>
            </a:r>
            <a:r>
              <a:rPr lang="en-US" altLang="zh-TW" sz="2800" dirty="0">
                <a:ea typeface="新細明體" charset="-120"/>
              </a:rPr>
              <a:t> file system</a:t>
            </a:r>
            <a:r>
              <a:rPr lang="zh-TW" altLang="en-US" sz="2800" dirty="0">
                <a:ea typeface="新細明體" charset="-120"/>
              </a:rPr>
              <a:t>    相對於</a:t>
            </a:r>
            <a:r>
              <a:rPr lang="en-US" altLang="zh-TW" sz="2800" dirty="0" err="1">
                <a:ea typeface="新細明體" charset="-120"/>
              </a:rPr>
              <a:t>vnode</a:t>
            </a:r>
            <a:r>
              <a:rPr lang="zh-TW" altLang="en-US" sz="2800" dirty="0">
                <a:ea typeface="新細明體" charset="-120"/>
              </a:rPr>
              <a:t>是跨網路唯一</a:t>
            </a:r>
            <a:endParaRPr lang="en-US" altLang="zh-TW" sz="2800" dirty="0">
              <a:ea typeface="新細明體" charset="-120"/>
            </a:endParaRPr>
          </a:p>
          <a:p>
            <a:pPr lvl="1"/>
            <a:r>
              <a:rPr lang="en-US" altLang="zh-TW" sz="2800" dirty="0">
                <a:ea typeface="新細明體" charset="-120"/>
              </a:rPr>
              <a:t>The kernel maintains one </a:t>
            </a:r>
            <a:r>
              <a:rPr lang="en-US" altLang="zh-TW" sz="2800" dirty="0" err="1">
                <a:ea typeface="新細明體" charset="-120"/>
              </a:rPr>
              <a:t>vnode</a:t>
            </a:r>
            <a:r>
              <a:rPr lang="en-US" altLang="zh-TW" sz="2800" dirty="0">
                <a:ea typeface="新細明體" charset="-120"/>
              </a:rPr>
              <a:t> structure for each active node (file or directory)</a:t>
            </a:r>
          </a:p>
          <a:p>
            <a:r>
              <a:rPr lang="en-US" altLang="zh-TW" sz="2800" dirty="0">
                <a:ea typeface="新細明體" charset="-120"/>
              </a:rPr>
              <a:t>The VFS </a:t>
            </a:r>
            <a:r>
              <a:rPr lang="zh-TW" altLang="en-US" sz="2800" dirty="0">
                <a:ea typeface="新細明體" charset="-120"/>
              </a:rPr>
              <a:t>要能 </a:t>
            </a:r>
            <a:r>
              <a:rPr lang="en-US" altLang="zh-TW" sz="2800" dirty="0">
                <a:ea typeface="新細明體" charset="-120"/>
              </a:rPr>
              <a:t>distinguishes</a:t>
            </a:r>
            <a:r>
              <a:rPr lang="zh-TW" altLang="en-US" sz="2800" dirty="0">
                <a:ea typeface="新細明體" charset="-120"/>
              </a:rPr>
              <a:t>區隔</a:t>
            </a:r>
            <a:r>
              <a:rPr lang="en-US" altLang="zh-TW" sz="2800" dirty="0">
                <a:ea typeface="新細明體" charset="-120"/>
              </a:rPr>
              <a:t> local files from remote files, and local files are further distinguished according to their file-system types.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2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122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122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1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720670" y="3200401"/>
            <a:ext cx="4589055" cy="34526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7813"/>
            <a:ext cx="7404100" cy="576262"/>
          </a:xfrm>
        </p:spPr>
        <p:txBody>
          <a:bodyPr/>
          <a:lstStyle/>
          <a:p>
            <a:pPr eaLnBrk="1" hangingPunct="1"/>
            <a:r>
              <a:rPr lang="en-US" altLang="zh-TW" dirty="0">
                <a:ea typeface="新細明體" charset="-120"/>
              </a:rPr>
              <a:t>Virtual File Systems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9750" y="950913"/>
            <a:ext cx="8352002" cy="4530725"/>
          </a:xfrm>
        </p:spPr>
        <p:txBody>
          <a:bodyPr/>
          <a:lstStyle/>
          <a:p>
            <a:r>
              <a:rPr lang="en-US" altLang="zh-TW" dirty="0">
                <a:ea typeface="新細明體" charset="-120"/>
              </a:rPr>
              <a:t>VFS allows the </a:t>
            </a:r>
            <a:r>
              <a:rPr lang="en-US" altLang="zh-TW" dirty="0">
                <a:solidFill>
                  <a:srgbClr val="FF0000"/>
                </a:solidFill>
                <a:ea typeface="新細明體" charset="-120"/>
              </a:rPr>
              <a:t>same system call interface (the API) to be used for different types of file systems</a:t>
            </a:r>
            <a:r>
              <a:rPr lang="en-US" altLang="zh-TW" dirty="0">
                <a:ea typeface="新細明體" charset="-120"/>
              </a:rPr>
              <a:t>.</a:t>
            </a:r>
          </a:p>
          <a:p>
            <a:r>
              <a:rPr lang="en-US" altLang="zh-TW" dirty="0">
                <a:ea typeface="新細明體" charset="-120"/>
              </a:rPr>
              <a:t>The API is to the </a:t>
            </a:r>
            <a:r>
              <a:rPr lang="en-US" altLang="zh-TW" dirty="0">
                <a:solidFill>
                  <a:srgbClr val="FF0000"/>
                </a:solidFill>
                <a:ea typeface="新細明體" charset="-120"/>
              </a:rPr>
              <a:t>VFS interface</a:t>
            </a:r>
            <a:r>
              <a:rPr lang="en-US" altLang="zh-TW" dirty="0">
                <a:ea typeface="新細明體" charset="-120"/>
              </a:rPr>
              <a:t>, rather than any specific type of file system.</a:t>
            </a:r>
          </a:p>
          <a:p>
            <a:r>
              <a:rPr lang="en-US" altLang="zh-TW" dirty="0">
                <a:ea typeface="新細明體" charset="-120"/>
              </a:rPr>
              <a:t>The 3</a:t>
            </a:r>
            <a:r>
              <a:rPr lang="en-US" altLang="zh-TW" baseline="30000" dirty="0">
                <a:ea typeface="新細明體" charset="-120"/>
              </a:rPr>
              <a:t>rd</a:t>
            </a:r>
            <a:r>
              <a:rPr lang="en-US" altLang="zh-TW" dirty="0">
                <a:ea typeface="新細明體" charset="-120"/>
              </a:rPr>
              <a:t> layer implements the </a:t>
            </a:r>
            <a:r>
              <a:rPr lang="en-US" altLang="zh-TW" dirty="0">
                <a:solidFill>
                  <a:srgbClr val="FF0000"/>
                </a:solidFill>
                <a:ea typeface="新細明體" charset="-120"/>
              </a:rPr>
              <a:t>file-system type </a:t>
            </a:r>
            <a:r>
              <a:rPr lang="en-US" altLang="zh-TW" dirty="0">
                <a:ea typeface="新細明體" charset="-120"/>
              </a:rPr>
              <a:t>or the </a:t>
            </a:r>
            <a:r>
              <a:rPr lang="en-US" altLang="zh-TW" dirty="0">
                <a:solidFill>
                  <a:srgbClr val="FF0000"/>
                </a:solidFill>
                <a:ea typeface="新細明體" charset="-120"/>
              </a:rPr>
              <a:t>remote-file-system protocol</a:t>
            </a:r>
            <a:r>
              <a:rPr lang="en-US" altLang="zh-TW" dirty="0">
                <a:ea typeface="新細明體" charset="-120"/>
              </a:rPr>
              <a:t>.</a:t>
            </a:r>
          </a:p>
          <a:p>
            <a:pPr lvl="1"/>
            <a:endParaRPr lang="en-US" altLang="zh-TW" dirty="0">
              <a:ea typeface="新細明體" charset="-120"/>
            </a:endParaRPr>
          </a:p>
        </p:txBody>
      </p:sp>
      <p:sp>
        <p:nvSpPr>
          <p:cNvPr id="5" name="手繪多邊形 4"/>
          <p:cNvSpPr/>
          <p:nvPr/>
        </p:nvSpPr>
        <p:spPr bwMode="auto">
          <a:xfrm>
            <a:off x="6889531" y="1481959"/>
            <a:ext cx="1040524" cy="2522482"/>
          </a:xfrm>
          <a:custGeom>
            <a:avLst/>
            <a:gdLst>
              <a:gd name="connsiteX0" fmla="*/ 536028 w 1040524"/>
              <a:gd name="connsiteY0" fmla="*/ 0 h 2522482"/>
              <a:gd name="connsiteX1" fmla="*/ 567559 w 1040524"/>
              <a:gd name="connsiteY1" fmla="*/ 94593 h 2522482"/>
              <a:gd name="connsiteX2" fmla="*/ 599090 w 1040524"/>
              <a:gd name="connsiteY2" fmla="*/ 204951 h 2522482"/>
              <a:gd name="connsiteX3" fmla="*/ 662152 w 1040524"/>
              <a:gd name="connsiteY3" fmla="*/ 299544 h 2522482"/>
              <a:gd name="connsiteX4" fmla="*/ 709448 w 1040524"/>
              <a:gd name="connsiteY4" fmla="*/ 409903 h 2522482"/>
              <a:gd name="connsiteX5" fmla="*/ 756745 w 1040524"/>
              <a:gd name="connsiteY5" fmla="*/ 504496 h 2522482"/>
              <a:gd name="connsiteX6" fmla="*/ 804041 w 1040524"/>
              <a:gd name="connsiteY6" fmla="*/ 599089 h 2522482"/>
              <a:gd name="connsiteX7" fmla="*/ 851338 w 1040524"/>
              <a:gd name="connsiteY7" fmla="*/ 630620 h 2522482"/>
              <a:gd name="connsiteX8" fmla="*/ 882869 w 1040524"/>
              <a:gd name="connsiteY8" fmla="*/ 677917 h 2522482"/>
              <a:gd name="connsiteX9" fmla="*/ 914400 w 1040524"/>
              <a:gd name="connsiteY9" fmla="*/ 804041 h 2522482"/>
              <a:gd name="connsiteX10" fmla="*/ 930166 w 1040524"/>
              <a:gd name="connsiteY10" fmla="*/ 851338 h 2522482"/>
              <a:gd name="connsiteX11" fmla="*/ 945931 w 1040524"/>
              <a:gd name="connsiteY11" fmla="*/ 993227 h 2522482"/>
              <a:gd name="connsiteX12" fmla="*/ 977462 w 1040524"/>
              <a:gd name="connsiteY12" fmla="*/ 1056289 h 2522482"/>
              <a:gd name="connsiteX13" fmla="*/ 1024759 w 1040524"/>
              <a:gd name="connsiteY13" fmla="*/ 1213944 h 2522482"/>
              <a:gd name="connsiteX14" fmla="*/ 1040524 w 1040524"/>
              <a:gd name="connsiteY14" fmla="*/ 1261241 h 2522482"/>
              <a:gd name="connsiteX15" fmla="*/ 1024759 w 1040524"/>
              <a:gd name="connsiteY15" fmla="*/ 1639613 h 2522482"/>
              <a:gd name="connsiteX16" fmla="*/ 977462 w 1040524"/>
              <a:gd name="connsiteY16" fmla="*/ 1813034 h 2522482"/>
              <a:gd name="connsiteX17" fmla="*/ 930166 w 1040524"/>
              <a:gd name="connsiteY17" fmla="*/ 1907627 h 2522482"/>
              <a:gd name="connsiteX18" fmla="*/ 882869 w 1040524"/>
              <a:gd name="connsiteY18" fmla="*/ 1954924 h 2522482"/>
              <a:gd name="connsiteX19" fmla="*/ 851338 w 1040524"/>
              <a:gd name="connsiteY19" fmla="*/ 2002220 h 2522482"/>
              <a:gd name="connsiteX20" fmla="*/ 756745 w 1040524"/>
              <a:gd name="connsiteY20" fmla="*/ 2081048 h 2522482"/>
              <a:gd name="connsiteX21" fmla="*/ 725214 w 1040524"/>
              <a:gd name="connsiteY21" fmla="*/ 2128344 h 2522482"/>
              <a:gd name="connsiteX22" fmla="*/ 630621 w 1040524"/>
              <a:gd name="connsiteY22" fmla="*/ 2175641 h 2522482"/>
              <a:gd name="connsiteX23" fmla="*/ 536028 w 1040524"/>
              <a:gd name="connsiteY23" fmla="*/ 2238703 h 2522482"/>
              <a:gd name="connsiteX24" fmla="*/ 488731 w 1040524"/>
              <a:gd name="connsiteY24" fmla="*/ 2270234 h 2522482"/>
              <a:gd name="connsiteX25" fmla="*/ 441435 w 1040524"/>
              <a:gd name="connsiteY25" fmla="*/ 2301765 h 2522482"/>
              <a:gd name="connsiteX26" fmla="*/ 346841 w 1040524"/>
              <a:gd name="connsiteY26" fmla="*/ 2349062 h 2522482"/>
              <a:gd name="connsiteX27" fmla="*/ 315310 w 1040524"/>
              <a:gd name="connsiteY27" fmla="*/ 2396358 h 2522482"/>
              <a:gd name="connsiteX28" fmla="*/ 220717 w 1040524"/>
              <a:gd name="connsiteY28" fmla="*/ 2427889 h 2522482"/>
              <a:gd name="connsiteX29" fmla="*/ 126124 w 1040524"/>
              <a:gd name="connsiteY29" fmla="*/ 2459420 h 2522482"/>
              <a:gd name="connsiteX30" fmla="*/ 78828 w 1040524"/>
              <a:gd name="connsiteY30" fmla="*/ 2475186 h 2522482"/>
              <a:gd name="connsiteX31" fmla="*/ 0 w 1040524"/>
              <a:gd name="connsiteY31" fmla="*/ 2522482 h 2522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040524" h="2522482">
                <a:moveTo>
                  <a:pt x="536028" y="0"/>
                </a:moveTo>
                <a:cubicBezTo>
                  <a:pt x="546538" y="31531"/>
                  <a:pt x="559498" y="62349"/>
                  <a:pt x="567559" y="94593"/>
                </a:cubicBezTo>
                <a:cubicBezTo>
                  <a:pt x="571271" y="109442"/>
                  <a:pt x="588807" y="186442"/>
                  <a:pt x="599090" y="204951"/>
                </a:cubicBezTo>
                <a:cubicBezTo>
                  <a:pt x="617494" y="238078"/>
                  <a:pt x="662152" y="299544"/>
                  <a:pt x="662152" y="299544"/>
                </a:cubicBezTo>
                <a:cubicBezTo>
                  <a:pt x="694961" y="430788"/>
                  <a:pt x="655011" y="301031"/>
                  <a:pt x="709448" y="409903"/>
                </a:cubicBezTo>
                <a:cubicBezTo>
                  <a:pt x="774720" y="540446"/>
                  <a:pt x="666383" y="368954"/>
                  <a:pt x="756745" y="504496"/>
                </a:cubicBezTo>
                <a:cubicBezTo>
                  <a:pt x="769567" y="542964"/>
                  <a:pt x="773478" y="568527"/>
                  <a:pt x="804041" y="599089"/>
                </a:cubicBezTo>
                <a:cubicBezTo>
                  <a:pt x="817439" y="612487"/>
                  <a:pt x="835572" y="620110"/>
                  <a:pt x="851338" y="630620"/>
                </a:cubicBezTo>
                <a:cubicBezTo>
                  <a:pt x="861848" y="646386"/>
                  <a:pt x="874395" y="660970"/>
                  <a:pt x="882869" y="677917"/>
                </a:cubicBezTo>
                <a:cubicBezTo>
                  <a:pt x="900890" y="713959"/>
                  <a:pt x="905403" y="768054"/>
                  <a:pt x="914400" y="804041"/>
                </a:cubicBezTo>
                <a:cubicBezTo>
                  <a:pt x="918431" y="820163"/>
                  <a:pt x="924911" y="835572"/>
                  <a:pt x="930166" y="851338"/>
                </a:cubicBezTo>
                <a:cubicBezTo>
                  <a:pt x="935421" y="898634"/>
                  <a:pt x="935231" y="946858"/>
                  <a:pt x="945931" y="993227"/>
                </a:cubicBezTo>
                <a:cubicBezTo>
                  <a:pt x="951216" y="1016127"/>
                  <a:pt x="968734" y="1034468"/>
                  <a:pt x="977462" y="1056289"/>
                </a:cubicBezTo>
                <a:cubicBezTo>
                  <a:pt x="1014923" y="1149941"/>
                  <a:pt x="1001533" y="1132652"/>
                  <a:pt x="1024759" y="1213944"/>
                </a:cubicBezTo>
                <a:cubicBezTo>
                  <a:pt x="1029324" y="1229923"/>
                  <a:pt x="1035269" y="1245475"/>
                  <a:pt x="1040524" y="1261241"/>
                </a:cubicBezTo>
                <a:cubicBezTo>
                  <a:pt x="1035269" y="1387365"/>
                  <a:pt x="1033444" y="1513679"/>
                  <a:pt x="1024759" y="1639613"/>
                </a:cubicBezTo>
                <a:cubicBezTo>
                  <a:pt x="1020884" y="1695806"/>
                  <a:pt x="994633" y="1761519"/>
                  <a:pt x="977462" y="1813034"/>
                </a:cubicBezTo>
                <a:cubicBezTo>
                  <a:pt x="961661" y="1860438"/>
                  <a:pt x="964125" y="1866876"/>
                  <a:pt x="930166" y="1907627"/>
                </a:cubicBezTo>
                <a:cubicBezTo>
                  <a:pt x="915892" y="1924755"/>
                  <a:pt x="897143" y="1937796"/>
                  <a:pt x="882869" y="1954924"/>
                </a:cubicBezTo>
                <a:cubicBezTo>
                  <a:pt x="870739" y="1969480"/>
                  <a:pt x="864736" y="1988822"/>
                  <a:pt x="851338" y="2002220"/>
                </a:cubicBezTo>
                <a:cubicBezTo>
                  <a:pt x="727327" y="2126229"/>
                  <a:pt x="885878" y="1926087"/>
                  <a:pt x="756745" y="2081048"/>
                </a:cubicBezTo>
                <a:cubicBezTo>
                  <a:pt x="744615" y="2095604"/>
                  <a:pt x="738612" y="2114946"/>
                  <a:pt x="725214" y="2128344"/>
                </a:cubicBezTo>
                <a:cubicBezTo>
                  <a:pt x="672723" y="2180834"/>
                  <a:pt x="688321" y="2143585"/>
                  <a:pt x="630621" y="2175641"/>
                </a:cubicBezTo>
                <a:cubicBezTo>
                  <a:pt x="597494" y="2194045"/>
                  <a:pt x="567559" y="2217682"/>
                  <a:pt x="536028" y="2238703"/>
                </a:cubicBezTo>
                <a:lnTo>
                  <a:pt x="488731" y="2270234"/>
                </a:lnTo>
                <a:cubicBezTo>
                  <a:pt x="472966" y="2280744"/>
                  <a:pt x="459410" y="2295773"/>
                  <a:pt x="441435" y="2301765"/>
                </a:cubicBezTo>
                <a:cubicBezTo>
                  <a:pt x="376162" y="2323523"/>
                  <a:pt x="407965" y="2308313"/>
                  <a:pt x="346841" y="2349062"/>
                </a:cubicBezTo>
                <a:cubicBezTo>
                  <a:pt x="336331" y="2364827"/>
                  <a:pt x="331378" y="2386316"/>
                  <a:pt x="315310" y="2396358"/>
                </a:cubicBezTo>
                <a:cubicBezTo>
                  <a:pt x="287125" y="2413973"/>
                  <a:pt x="252248" y="2417379"/>
                  <a:pt x="220717" y="2427889"/>
                </a:cubicBezTo>
                <a:lnTo>
                  <a:pt x="126124" y="2459420"/>
                </a:lnTo>
                <a:cubicBezTo>
                  <a:pt x="110359" y="2464675"/>
                  <a:pt x="92655" y="2465968"/>
                  <a:pt x="78828" y="2475186"/>
                </a:cubicBezTo>
                <a:cubicBezTo>
                  <a:pt x="21754" y="2513235"/>
                  <a:pt x="48479" y="2498243"/>
                  <a:pt x="0" y="2522482"/>
                </a:cubicBezTo>
              </a:path>
            </a:pathLst>
          </a:cu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6" name="手繪多邊形 5"/>
          <p:cNvSpPr/>
          <p:nvPr/>
        </p:nvSpPr>
        <p:spPr bwMode="auto">
          <a:xfrm>
            <a:off x="1765738" y="3515710"/>
            <a:ext cx="1891862" cy="1865316"/>
          </a:xfrm>
          <a:custGeom>
            <a:avLst/>
            <a:gdLst>
              <a:gd name="connsiteX0" fmla="*/ 0 w 1891862"/>
              <a:gd name="connsiteY0" fmla="*/ 0 h 1865316"/>
              <a:gd name="connsiteX1" fmla="*/ 15765 w 1891862"/>
              <a:gd name="connsiteY1" fmla="*/ 520262 h 1865316"/>
              <a:gd name="connsiteX2" fmla="*/ 47296 w 1891862"/>
              <a:gd name="connsiteY2" fmla="*/ 725214 h 1865316"/>
              <a:gd name="connsiteX3" fmla="*/ 78828 w 1891862"/>
              <a:gd name="connsiteY3" fmla="*/ 819807 h 1865316"/>
              <a:gd name="connsiteX4" fmla="*/ 110359 w 1891862"/>
              <a:gd name="connsiteY4" fmla="*/ 867104 h 1865316"/>
              <a:gd name="connsiteX5" fmla="*/ 141890 w 1891862"/>
              <a:gd name="connsiteY5" fmla="*/ 977462 h 1865316"/>
              <a:gd name="connsiteX6" fmla="*/ 157655 w 1891862"/>
              <a:gd name="connsiteY6" fmla="*/ 1040524 h 1865316"/>
              <a:gd name="connsiteX7" fmla="*/ 189186 w 1891862"/>
              <a:gd name="connsiteY7" fmla="*/ 1087821 h 1865316"/>
              <a:gd name="connsiteX8" fmla="*/ 236483 w 1891862"/>
              <a:gd name="connsiteY8" fmla="*/ 1182414 h 1865316"/>
              <a:gd name="connsiteX9" fmla="*/ 252248 w 1891862"/>
              <a:gd name="connsiteY9" fmla="*/ 1245476 h 1865316"/>
              <a:gd name="connsiteX10" fmla="*/ 362607 w 1891862"/>
              <a:gd name="connsiteY10" fmla="*/ 1371600 h 1865316"/>
              <a:gd name="connsiteX11" fmla="*/ 441434 w 1891862"/>
              <a:gd name="connsiteY11" fmla="*/ 1434662 h 1865316"/>
              <a:gd name="connsiteX12" fmla="*/ 536028 w 1891862"/>
              <a:gd name="connsiteY12" fmla="*/ 1497724 h 1865316"/>
              <a:gd name="connsiteX13" fmla="*/ 567559 w 1891862"/>
              <a:gd name="connsiteY13" fmla="*/ 1529256 h 1865316"/>
              <a:gd name="connsiteX14" fmla="*/ 677917 w 1891862"/>
              <a:gd name="connsiteY14" fmla="*/ 1560787 h 1865316"/>
              <a:gd name="connsiteX15" fmla="*/ 709448 w 1891862"/>
              <a:gd name="connsiteY15" fmla="*/ 1608083 h 1865316"/>
              <a:gd name="connsiteX16" fmla="*/ 756745 w 1891862"/>
              <a:gd name="connsiteY16" fmla="*/ 1639614 h 1865316"/>
              <a:gd name="connsiteX17" fmla="*/ 914400 w 1891862"/>
              <a:gd name="connsiteY17" fmla="*/ 1686911 h 1865316"/>
              <a:gd name="connsiteX18" fmla="*/ 1135117 w 1891862"/>
              <a:gd name="connsiteY18" fmla="*/ 1702676 h 1865316"/>
              <a:gd name="connsiteX19" fmla="*/ 1292772 w 1891862"/>
              <a:gd name="connsiteY19" fmla="*/ 1749973 h 1865316"/>
              <a:gd name="connsiteX20" fmla="*/ 1340069 w 1891862"/>
              <a:gd name="connsiteY20" fmla="*/ 1765738 h 1865316"/>
              <a:gd name="connsiteX21" fmla="*/ 1434662 w 1891862"/>
              <a:gd name="connsiteY21" fmla="*/ 1781504 h 1865316"/>
              <a:gd name="connsiteX22" fmla="*/ 1513490 w 1891862"/>
              <a:gd name="connsiteY22" fmla="*/ 1797269 h 1865316"/>
              <a:gd name="connsiteX23" fmla="*/ 1639614 w 1891862"/>
              <a:gd name="connsiteY23" fmla="*/ 1813035 h 1865316"/>
              <a:gd name="connsiteX24" fmla="*/ 1702676 w 1891862"/>
              <a:gd name="connsiteY24" fmla="*/ 1828800 h 1865316"/>
              <a:gd name="connsiteX25" fmla="*/ 1797269 w 1891862"/>
              <a:gd name="connsiteY25" fmla="*/ 1844566 h 1865316"/>
              <a:gd name="connsiteX26" fmla="*/ 1891862 w 1891862"/>
              <a:gd name="connsiteY26" fmla="*/ 1860331 h 1865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891862" h="1865316">
                <a:moveTo>
                  <a:pt x="0" y="0"/>
                </a:moveTo>
                <a:cubicBezTo>
                  <a:pt x="5255" y="173421"/>
                  <a:pt x="7512" y="346958"/>
                  <a:pt x="15765" y="520262"/>
                </a:cubicBezTo>
                <a:cubicBezTo>
                  <a:pt x="19326" y="595036"/>
                  <a:pt x="26636" y="656350"/>
                  <a:pt x="47296" y="725214"/>
                </a:cubicBezTo>
                <a:cubicBezTo>
                  <a:pt x="56847" y="757049"/>
                  <a:pt x="60392" y="792152"/>
                  <a:pt x="78828" y="819807"/>
                </a:cubicBezTo>
                <a:lnTo>
                  <a:pt x="110359" y="867104"/>
                </a:lnTo>
                <a:cubicBezTo>
                  <a:pt x="159643" y="1064247"/>
                  <a:pt x="96655" y="819141"/>
                  <a:pt x="141890" y="977462"/>
                </a:cubicBezTo>
                <a:cubicBezTo>
                  <a:pt x="147843" y="998296"/>
                  <a:pt x="149120" y="1020608"/>
                  <a:pt x="157655" y="1040524"/>
                </a:cubicBezTo>
                <a:cubicBezTo>
                  <a:pt x="165119" y="1057940"/>
                  <a:pt x="180712" y="1070873"/>
                  <a:pt x="189186" y="1087821"/>
                </a:cubicBezTo>
                <a:cubicBezTo>
                  <a:pt x="254456" y="1218360"/>
                  <a:pt x="146124" y="1046877"/>
                  <a:pt x="236483" y="1182414"/>
                </a:cubicBezTo>
                <a:cubicBezTo>
                  <a:pt x="241738" y="1203435"/>
                  <a:pt x="242558" y="1226096"/>
                  <a:pt x="252248" y="1245476"/>
                </a:cubicBezTo>
                <a:cubicBezTo>
                  <a:pt x="298230" y="1337442"/>
                  <a:pt x="297574" y="1328245"/>
                  <a:pt x="362607" y="1371600"/>
                </a:cubicBezTo>
                <a:cubicBezTo>
                  <a:pt x="433125" y="1477378"/>
                  <a:pt x="350054" y="1373742"/>
                  <a:pt x="441434" y="1434662"/>
                </a:cubicBezTo>
                <a:cubicBezTo>
                  <a:pt x="559527" y="1513391"/>
                  <a:pt x="423569" y="1460239"/>
                  <a:pt x="536028" y="1497724"/>
                </a:cubicBezTo>
                <a:cubicBezTo>
                  <a:pt x="546538" y="1508235"/>
                  <a:pt x="554813" y="1521608"/>
                  <a:pt x="567559" y="1529256"/>
                </a:cubicBezTo>
                <a:cubicBezTo>
                  <a:pt x="583711" y="1538947"/>
                  <a:pt x="666142" y="1557843"/>
                  <a:pt x="677917" y="1560787"/>
                </a:cubicBezTo>
                <a:cubicBezTo>
                  <a:pt x="688427" y="1576552"/>
                  <a:pt x="696050" y="1594685"/>
                  <a:pt x="709448" y="1608083"/>
                </a:cubicBezTo>
                <a:cubicBezTo>
                  <a:pt x="722846" y="1621481"/>
                  <a:pt x="739430" y="1631919"/>
                  <a:pt x="756745" y="1639614"/>
                </a:cubicBezTo>
                <a:cubicBezTo>
                  <a:pt x="772594" y="1646658"/>
                  <a:pt x="883830" y="1683514"/>
                  <a:pt x="914400" y="1686911"/>
                </a:cubicBezTo>
                <a:cubicBezTo>
                  <a:pt x="987709" y="1695056"/>
                  <a:pt x="1061545" y="1697421"/>
                  <a:pt x="1135117" y="1702676"/>
                </a:cubicBezTo>
                <a:cubicBezTo>
                  <a:pt x="1230427" y="1726504"/>
                  <a:pt x="1177617" y="1711588"/>
                  <a:pt x="1292772" y="1749973"/>
                </a:cubicBezTo>
                <a:cubicBezTo>
                  <a:pt x="1308538" y="1755228"/>
                  <a:pt x="1323677" y="1763006"/>
                  <a:pt x="1340069" y="1765738"/>
                </a:cubicBezTo>
                <a:lnTo>
                  <a:pt x="1434662" y="1781504"/>
                </a:lnTo>
                <a:cubicBezTo>
                  <a:pt x="1461026" y="1786297"/>
                  <a:pt x="1487005" y="1793194"/>
                  <a:pt x="1513490" y="1797269"/>
                </a:cubicBezTo>
                <a:cubicBezTo>
                  <a:pt x="1555366" y="1803711"/>
                  <a:pt x="1597822" y="1806070"/>
                  <a:pt x="1639614" y="1813035"/>
                </a:cubicBezTo>
                <a:cubicBezTo>
                  <a:pt x="1660987" y="1816597"/>
                  <a:pt x="1681429" y="1824551"/>
                  <a:pt x="1702676" y="1828800"/>
                </a:cubicBezTo>
                <a:cubicBezTo>
                  <a:pt x="1734021" y="1835069"/>
                  <a:pt x="1766064" y="1837632"/>
                  <a:pt x="1797269" y="1844566"/>
                </a:cubicBezTo>
                <a:cubicBezTo>
                  <a:pt x="1890646" y="1865316"/>
                  <a:pt x="1798419" y="1860331"/>
                  <a:pt x="1891862" y="1860331"/>
                </a:cubicBezTo>
              </a:path>
            </a:pathLst>
          </a:cu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3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133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133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5" grpId="0" uiExpand="1" build="p"/>
      <p:bldP spid="5" grpId="0" animBg="1"/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7813"/>
            <a:ext cx="7404100" cy="576262"/>
          </a:xfrm>
        </p:spPr>
        <p:txBody>
          <a:bodyPr/>
          <a:lstStyle/>
          <a:p>
            <a:pPr eaLnBrk="1" hangingPunct="1"/>
            <a:r>
              <a:rPr lang="en-US" altLang="zh-TW" dirty="0">
                <a:ea typeface="新細明體" charset="-120"/>
              </a:rPr>
              <a:t>Virtual File Systems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18580" y="1266221"/>
            <a:ext cx="8355013" cy="4530725"/>
          </a:xfrm>
        </p:spPr>
        <p:txBody>
          <a:bodyPr/>
          <a:lstStyle/>
          <a:p>
            <a:r>
              <a:rPr lang="en-US" altLang="zh-TW" sz="3200" dirty="0">
                <a:ea typeface="新細明體" charset="-120"/>
              </a:rPr>
              <a:t>The VFS architecture in </a:t>
            </a:r>
            <a:r>
              <a:rPr lang="en-US" altLang="zh-TW" sz="3200" dirty="0">
                <a:solidFill>
                  <a:srgbClr val="FF0000"/>
                </a:solidFill>
                <a:ea typeface="新細明體" charset="-120"/>
              </a:rPr>
              <a:t>Linux</a:t>
            </a:r>
            <a:r>
              <a:rPr lang="en-US" altLang="zh-TW" sz="3200" dirty="0">
                <a:ea typeface="新細明體" charset="-120"/>
              </a:rPr>
              <a:t> defines four major object types</a:t>
            </a:r>
          </a:p>
          <a:p>
            <a:pPr lvl="1"/>
            <a:r>
              <a:rPr lang="en-US" altLang="zh-TW" sz="2800" dirty="0">
                <a:ea typeface="新細明體" charset="-120"/>
              </a:rPr>
              <a:t>The </a:t>
            </a:r>
            <a:r>
              <a:rPr lang="en-US" altLang="zh-TW" sz="2800" b="1" dirty="0" err="1">
                <a:solidFill>
                  <a:srgbClr val="FF0000"/>
                </a:solidFill>
                <a:ea typeface="新細明體" charset="-120"/>
              </a:rPr>
              <a:t>inode</a:t>
            </a:r>
            <a:r>
              <a:rPr lang="en-US" altLang="zh-TW" sz="2800" b="1" dirty="0">
                <a:solidFill>
                  <a:srgbClr val="FF0000"/>
                </a:solidFill>
                <a:ea typeface="新細明體" charset="-120"/>
              </a:rPr>
              <a:t> object</a:t>
            </a:r>
            <a:r>
              <a:rPr lang="en-US" altLang="zh-TW" sz="2800" dirty="0">
                <a:ea typeface="新細明體" charset="-120"/>
              </a:rPr>
              <a:t>, represents an individual file</a:t>
            </a:r>
          </a:p>
          <a:p>
            <a:pPr lvl="1"/>
            <a:r>
              <a:rPr lang="en-US" altLang="zh-TW" sz="2800" dirty="0">
                <a:ea typeface="新細明體" charset="-120"/>
              </a:rPr>
              <a:t>The </a:t>
            </a:r>
            <a:r>
              <a:rPr lang="en-US" altLang="zh-TW" sz="2800" b="1" dirty="0">
                <a:solidFill>
                  <a:srgbClr val="FF0000"/>
                </a:solidFill>
                <a:ea typeface="新細明體" charset="-120"/>
              </a:rPr>
              <a:t>file object</a:t>
            </a:r>
            <a:r>
              <a:rPr lang="en-US" altLang="zh-TW" sz="2800" dirty="0">
                <a:ea typeface="新細明體" charset="-120"/>
              </a:rPr>
              <a:t>, represents an open file</a:t>
            </a:r>
          </a:p>
          <a:p>
            <a:pPr lvl="1"/>
            <a:r>
              <a:rPr lang="en-US" altLang="zh-TW" sz="2800" dirty="0">
                <a:ea typeface="新細明體" charset="-120"/>
              </a:rPr>
              <a:t>The </a:t>
            </a:r>
            <a:r>
              <a:rPr lang="en-US" altLang="zh-TW" sz="2800" b="1" dirty="0">
                <a:solidFill>
                  <a:srgbClr val="FF0000"/>
                </a:solidFill>
                <a:ea typeface="新細明體" charset="-120"/>
              </a:rPr>
              <a:t>Superblock object</a:t>
            </a:r>
            <a:r>
              <a:rPr lang="en-US" altLang="zh-TW" sz="2800" dirty="0">
                <a:ea typeface="新細明體" charset="-120"/>
              </a:rPr>
              <a:t>, represents an entire file system</a:t>
            </a:r>
          </a:p>
          <a:p>
            <a:pPr lvl="1"/>
            <a:r>
              <a:rPr lang="en-US" altLang="zh-TW" sz="2800" dirty="0">
                <a:ea typeface="新細明體" charset="-120"/>
              </a:rPr>
              <a:t>The </a:t>
            </a:r>
            <a:r>
              <a:rPr lang="en-US" altLang="zh-TW" sz="2800" b="1" dirty="0" err="1">
                <a:solidFill>
                  <a:srgbClr val="FF0000"/>
                </a:solidFill>
                <a:ea typeface="新細明體" charset="-120"/>
              </a:rPr>
              <a:t>dentry</a:t>
            </a:r>
            <a:r>
              <a:rPr lang="en-US" altLang="zh-TW" sz="2800" b="1" dirty="0">
                <a:solidFill>
                  <a:srgbClr val="FF0000"/>
                </a:solidFill>
                <a:ea typeface="新細明體" charset="-120"/>
              </a:rPr>
              <a:t> object</a:t>
            </a:r>
            <a:r>
              <a:rPr lang="en-US" altLang="zh-TW" sz="2800" dirty="0">
                <a:ea typeface="新細明體" charset="-120"/>
              </a:rPr>
              <a:t>, represents an individual directory entry.</a:t>
            </a:r>
          </a:p>
          <a:p>
            <a:pPr lvl="1"/>
            <a:r>
              <a:rPr lang="zh-TW" altLang="en-US" sz="2800" dirty="0">
                <a:ea typeface="新細明體" charset="-120"/>
              </a:rPr>
              <a:t>也就是有</a:t>
            </a:r>
            <a:r>
              <a:rPr lang="en-US" altLang="zh-TW" sz="2800" dirty="0">
                <a:ea typeface="新細明體" charset="-120"/>
              </a:rPr>
              <a:t>OO</a:t>
            </a:r>
            <a:r>
              <a:rPr lang="zh-TW" altLang="en-US" sz="2800" dirty="0">
                <a:ea typeface="新細明體" charset="-120"/>
              </a:rPr>
              <a:t>風格</a:t>
            </a:r>
            <a:endParaRPr lang="en-US" altLang="zh-TW" sz="2800" dirty="0">
              <a:ea typeface="新細明體" charset="-120"/>
            </a:endParaRPr>
          </a:p>
          <a:p>
            <a:pPr lvl="1"/>
            <a:endParaRPr lang="en-US" altLang="zh-TW" sz="3200" dirty="0">
              <a:ea typeface="新細明體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3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133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133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133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133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000"/>
                                        <p:tgtEl>
                                          <p:spTgt spid="133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5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>
          <a:xfrm>
            <a:off x="563563" y="277813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zh-TW">
                <a:ea typeface="新細明體" charset="-120"/>
              </a:rPr>
              <a:t>Directory Implementation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73088" y="1133475"/>
            <a:ext cx="8570912" cy="4530725"/>
          </a:xfrm>
        </p:spPr>
        <p:txBody>
          <a:bodyPr/>
          <a:lstStyle/>
          <a:p>
            <a:r>
              <a:rPr lang="en-US" altLang="zh-TW" sz="2400" dirty="0">
                <a:ea typeface="新細明體" charset="-120"/>
              </a:rPr>
              <a:t>The selection of </a:t>
            </a:r>
            <a:r>
              <a:rPr lang="en-US" altLang="zh-TW" sz="2400" dirty="0">
                <a:solidFill>
                  <a:srgbClr val="FF0000"/>
                </a:solidFill>
                <a:ea typeface="新細明體" charset="-120"/>
              </a:rPr>
              <a:t>directory-allocation</a:t>
            </a:r>
            <a:r>
              <a:rPr lang="en-US" altLang="zh-TW" sz="2400" dirty="0">
                <a:ea typeface="新細明體" charset="-120"/>
              </a:rPr>
              <a:t> and </a:t>
            </a:r>
            <a:r>
              <a:rPr lang="en-US" altLang="zh-TW" sz="2400" dirty="0">
                <a:solidFill>
                  <a:srgbClr val="FF0000"/>
                </a:solidFill>
                <a:ea typeface="新細明體" charset="-120"/>
              </a:rPr>
              <a:t>directory-management algorithms</a:t>
            </a:r>
            <a:r>
              <a:rPr lang="en-US" altLang="zh-TW" sz="2400" dirty="0">
                <a:ea typeface="新細明體" charset="-120"/>
              </a:rPr>
              <a:t> affects the efficiency, performance, and reliability of the file system </a:t>
            </a:r>
            <a:r>
              <a:rPr lang="zh-TW" altLang="en-US" sz="2400" dirty="0">
                <a:ea typeface="新細明體" charset="-120"/>
              </a:rPr>
              <a:t>分配</a:t>
            </a:r>
            <a:r>
              <a:rPr lang="en-US" altLang="zh-TW" sz="2400" dirty="0">
                <a:ea typeface="新細明體" charset="-120"/>
              </a:rPr>
              <a:t>/</a:t>
            </a:r>
            <a:r>
              <a:rPr lang="zh-TW" altLang="en-US" sz="2400" dirty="0">
                <a:ea typeface="新細明體" charset="-120"/>
              </a:rPr>
              <a:t>管理資料夾空間</a:t>
            </a:r>
            <a:endParaRPr lang="en-US" altLang="zh-TW" sz="2400" dirty="0">
              <a:ea typeface="新細明體" charset="-120"/>
            </a:endParaRPr>
          </a:p>
          <a:p>
            <a:r>
              <a:rPr lang="en-US" altLang="zh-TW" sz="2400" b="1" dirty="0">
                <a:solidFill>
                  <a:srgbClr val="FF0000"/>
                </a:solidFill>
                <a:ea typeface="新細明體" charset="-120"/>
              </a:rPr>
              <a:t>Linear list </a:t>
            </a:r>
            <a:r>
              <a:rPr lang="en-US" altLang="zh-TW" sz="2400" dirty="0">
                <a:ea typeface="新細明體" charset="-120"/>
              </a:rPr>
              <a:t>of file names with pointer to the data blocks.</a:t>
            </a:r>
          </a:p>
          <a:p>
            <a:pPr lvl="1"/>
            <a:r>
              <a:rPr lang="en-US" altLang="zh-TW" sz="2400" dirty="0">
                <a:ea typeface="新細明體" charset="-120"/>
              </a:rPr>
              <a:t>simple to program</a:t>
            </a:r>
          </a:p>
          <a:p>
            <a:pPr lvl="1"/>
            <a:r>
              <a:rPr lang="en-US" altLang="zh-TW" sz="2400" dirty="0">
                <a:ea typeface="新細明體" charset="-120"/>
              </a:rPr>
              <a:t>time-consuming to execute    Linear</a:t>
            </a:r>
            <a:r>
              <a:rPr lang="zh-TW" altLang="en-US" sz="2400" dirty="0">
                <a:ea typeface="新細明體" charset="-120"/>
              </a:rPr>
              <a:t>要依序找過去</a:t>
            </a:r>
            <a:r>
              <a:rPr lang="en-US" altLang="zh-TW" sz="2400" dirty="0">
                <a:ea typeface="新細明體" charset="-120"/>
              </a:rPr>
              <a:t>&gt;</a:t>
            </a:r>
            <a:r>
              <a:rPr lang="zh-TW" altLang="en-US" sz="2400" dirty="0">
                <a:ea typeface="新細明體" charset="-120"/>
              </a:rPr>
              <a:t>慢</a:t>
            </a:r>
            <a:endParaRPr lang="en-US" altLang="zh-TW" sz="2400" dirty="0">
              <a:ea typeface="新細明體" charset="-120"/>
            </a:endParaRPr>
          </a:p>
          <a:p>
            <a:r>
              <a:rPr lang="en-US" altLang="zh-TW" sz="2400" b="1" dirty="0">
                <a:solidFill>
                  <a:srgbClr val="FF0000"/>
                </a:solidFill>
                <a:ea typeface="新細明體" charset="-120"/>
              </a:rPr>
              <a:t>Hash Table</a:t>
            </a:r>
            <a:r>
              <a:rPr lang="en-US" altLang="zh-TW" sz="2400" dirty="0">
                <a:solidFill>
                  <a:srgbClr val="FF0000"/>
                </a:solidFill>
                <a:ea typeface="新細明體" charset="-120"/>
              </a:rPr>
              <a:t> </a:t>
            </a:r>
            <a:r>
              <a:rPr lang="en-US" altLang="zh-TW" sz="2400" dirty="0">
                <a:ea typeface="新細明體" charset="-120"/>
              </a:rPr>
              <a:t>– linear list stores the directory entries, but a hash data structure is also used.</a:t>
            </a:r>
          </a:p>
          <a:p>
            <a:pPr lvl="1"/>
            <a:r>
              <a:rPr lang="en-US" altLang="zh-TW" sz="2400" dirty="0">
                <a:ea typeface="新細明體" charset="-120"/>
              </a:rPr>
              <a:t>decreases directory search time</a:t>
            </a:r>
          </a:p>
          <a:p>
            <a:pPr lvl="1"/>
            <a:r>
              <a:rPr lang="en-US" altLang="zh-TW" sz="2400" b="1" dirty="0">
                <a:ea typeface="新細明體" charset="-120"/>
              </a:rPr>
              <a:t>collisions</a:t>
            </a:r>
            <a:r>
              <a:rPr lang="en-US" altLang="zh-TW" sz="2400" dirty="0">
                <a:ea typeface="新細明體" charset="-120"/>
              </a:rPr>
              <a:t> – situations where two file names hash to the same location    &gt;</a:t>
            </a:r>
            <a:r>
              <a:rPr lang="zh-TW" altLang="en-US" sz="2400" dirty="0">
                <a:ea typeface="新細明體" charset="-120"/>
              </a:rPr>
              <a:t> 用</a:t>
            </a:r>
            <a:r>
              <a:rPr lang="en-US" altLang="zh-TW" sz="2400" dirty="0">
                <a:ea typeface="新細明體" charset="-120"/>
              </a:rPr>
              <a:t>Linear Linked List </a:t>
            </a:r>
          </a:p>
          <a:p>
            <a:pPr lvl="1"/>
            <a:r>
              <a:rPr lang="en-US" altLang="zh-TW" sz="2400" dirty="0">
                <a:ea typeface="新細明體" charset="-120"/>
              </a:rPr>
              <a:t>fixed size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53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153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153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000"/>
                                        <p:tgtEl>
                                          <p:spTgt spid="153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153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000"/>
                                        <p:tgtEl>
                                          <p:spTgt spid="153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1000"/>
                                        <p:tgtEl>
                                          <p:spTgt spid="153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1536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6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dirty="0">
                <a:ea typeface="新細明體" charset="-120"/>
              </a:rPr>
              <a:t>Allocation Methods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17264" y="1217722"/>
            <a:ext cx="8229600" cy="4530725"/>
          </a:xfrm>
        </p:spPr>
        <p:txBody>
          <a:bodyPr/>
          <a:lstStyle/>
          <a:p>
            <a:r>
              <a:rPr lang="en-US" altLang="zh-TW" sz="2800" dirty="0">
                <a:ea typeface="新細明體" charset="-120"/>
              </a:rPr>
              <a:t>An allocation method refers to how disk blocks are allocated for files:</a:t>
            </a:r>
          </a:p>
          <a:p>
            <a:pPr lvl="1"/>
            <a:r>
              <a:rPr lang="en-US" altLang="zh-TW" sz="2800" b="1" dirty="0">
                <a:solidFill>
                  <a:srgbClr val="FF0000"/>
                </a:solidFill>
                <a:ea typeface="新細明體" charset="-120"/>
              </a:rPr>
              <a:t>Contiguous</a:t>
            </a:r>
            <a:r>
              <a:rPr lang="zh-TW" altLang="en-US" sz="2800" b="1" dirty="0">
                <a:solidFill>
                  <a:srgbClr val="FF0000"/>
                </a:solidFill>
                <a:ea typeface="新細明體" charset="-120"/>
              </a:rPr>
              <a:t>要連續</a:t>
            </a:r>
            <a:r>
              <a:rPr lang="en-US" altLang="zh-TW" sz="2800" b="1" dirty="0">
                <a:solidFill>
                  <a:srgbClr val="FF0000"/>
                </a:solidFill>
                <a:ea typeface="新細明體" charset="-120"/>
              </a:rPr>
              <a:t> allocation</a:t>
            </a:r>
          </a:p>
          <a:p>
            <a:pPr lvl="1"/>
            <a:r>
              <a:rPr lang="en-US" altLang="zh-TW" sz="2800" b="1" dirty="0">
                <a:solidFill>
                  <a:srgbClr val="FF0000"/>
                </a:solidFill>
                <a:ea typeface="新細明體" charset="-120"/>
              </a:rPr>
              <a:t>Linked allocation  </a:t>
            </a:r>
            <a:r>
              <a:rPr lang="zh-TW" altLang="en-US" sz="2800" b="1" dirty="0">
                <a:solidFill>
                  <a:srgbClr val="FF0000"/>
                </a:solidFill>
                <a:ea typeface="新細明體" charset="-120"/>
              </a:rPr>
              <a:t> </a:t>
            </a:r>
            <a:r>
              <a:rPr lang="en-US" altLang="zh-TW" sz="2800" b="1" dirty="0">
                <a:solidFill>
                  <a:srgbClr val="FF0000"/>
                </a:solidFill>
                <a:ea typeface="新細明體" charset="-120"/>
              </a:rPr>
              <a:t>ex Linked List</a:t>
            </a:r>
          </a:p>
          <a:p>
            <a:pPr lvl="1"/>
            <a:r>
              <a:rPr lang="en-US" altLang="zh-TW" sz="2800" b="1" dirty="0">
                <a:solidFill>
                  <a:srgbClr val="FF0000"/>
                </a:solidFill>
                <a:ea typeface="新細明體" charset="-120"/>
              </a:rPr>
              <a:t>Indexed allocation</a:t>
            </a:r>
          </a:p>
          <a:p>
            <a:pPr lvl="1"/>
            <a:r>
              <a:rPr lang="zh-TW" altLang="en-US" sz="2800" dirty="0">
                <a:solidFill>
                  <a:srgbClr val="FF0000"/>
                </a:solidFill>
                <a:ea typeface="新細明體" charset="-120"/>
              </a:rPr>
              <a:t>連續  缺</a:t>
            </a:r>
            <a:r>
              <a:rPr lang="en-US" altLang="zh-TW" sz="2800" dirty="0">
                <a:solidFill>
                  <a:srgbClr val="FF0000"/>
                </a:solidFill>
                <a:ea typeface="新細明體" charset="-120"/>
              </a:rPr>
              <a:t>:</a:t>
            </a:r>
            <a:r>
              <a:rPr lang="zh-TW" altLang="en-US" sz="2800" dirty="0">
                <a:solidFill>
                  <a:srgbClr val="FF0000"/>
                </a:solidFill>
                <a:ea typeface="新細明體" charset="-120"/>
              </a:rPr>
              <a:t>一定要連續空間  零碎小空間就無法</a:t>
            </a:r>
            <a:endParaRPr lang="en-US" altLang="zh-TW" sz="2800" dirty="0">
              <a:solidFill>
                <a:srgbClr val="FF0000"/>
              </a:solidFill>
              <a:ea typeface="新細明體" charset="-120"/>
            </a:endParaRPr>
          </a:p>
          <a:p>
            <a:pPr lvl="1"/>
            <a:r>
              <a:rPr lang="zh-TW" altLang="en-US" sz="2800" dirty="0">
                <a:solidFill>
                  <a:srgbClr val="FF0000"/>
                </a:solidFill>
                <a:ea typeface="新細明體" charset="-120"/>
              </a:rPr>
              <a:t>優 可</a:t>
            </a:r>
            <a:r>
              <a:rPr lang="en-US" altLang="zh-TW" sz="2800" dirty="0">
                <a:solidFill>
                  <a:srgbClr val="FF0000"/>
                </a:solidFill>
                <a:ea typeface="新細明體" charset="-120"/>
              </a:rPr>
              <a:t>Direct Access</a:t>
            </a:r>
            <a:r>
              <a:rPr lang="zh-TW" altLang="en-US" sz="2800" dirty="0">
                <a:solidFill>
                  <a:srgbClr val="FF0000"/>
                </a:solidFill>
                <a:ea typeface="新細明體" charset="-120"/>
              </a:rPr>
              <a:t>因為直接</a:t>
            </a:r>
            <a:r>
              <a:rPr lang="en-US" altLang="zh-TW" sz="2800" dirty="0" err="1">
                <a:solidFill>
                  <a:srgbClr val="FF0000"/>
                </a:solidFill>
                <a:ea typeface="新細明體" charset="-120"/>
              </a:rPr>
              <a:t>start+shift</a:t>
            </a:r>
            <a:endParaRPr lang="en-US" altLang="zh-TW" sz="2800" dirty="0">
              <a:solidFill>
                <a:srgbClr val="FF0000"/>
              </a:solidFill>
              <a:ea typeface="新細明體" charset="-120"/>
            </a:endParaRPr>
          </a:p>
          <a:p>
            <a:pPr lvl="1"/>
            <a:r>
              <a:rPr lang="en-US" altLang="zh-TW" sz="2800" dirty="0">
                <a:solidFill>
                  <a:srgbClr val="FF0000"/>
                </a:solidFill>
                <a:ea typeface="新細明體" charset="-120"/>
              </a:rPr>
              <a:t>Link List </a:t>
            </a:r>
            <a:r>
              <a:rPr lang="zh-TW" altLang="en-US" sz="2800" dirty="0">
                <a:solidFill>
                  <a:srgbClr val="FF0000"/>
                </a:solidFill>
                <a:ea typeface="新細明體" charset="-120"/>
              </a:rPr>
              <a:t>要找中間的都要從頭</a:t>
            </a:r>
            <a:r>
              <a:rPr lang="en-US" altLang="zh-TW" sz="2800" dirty="0">
                <a:solidFill>
                  <a:srgbClr val="FF0000"/>
                </a:solidFill>
                <a:ea typeface="新細明體" charset="-120"/>
              </a:rPr>
              <a:t>Linear</a:t>
            </a:r>
            <a:r>
              <a:rPr lang="zh-TW" altLang="en-US" sz="2800" dirty="0">
                <a:solidFill>
                  <a:srgbClr val="FF0000"/>
                </a:solidFill>
                <a:ea typeface="新細明體" charset="-120"/>
              </a:rPr>
              <a:t>循序找</a:t>
            </a:r>
            <a:endParaRPr lang="en-US" altLang="zh-TW" sz="2800" dirty="0">
              <a:solidFill>
                <a:srgbClr val="FF0000"/>
              </a:solidFill>
              <a:ea typeface="新細明體" charset="-120"/>
            </a:endParaRPr>
          </a:p>
          <a:p>
            <a:pPr lvl="1"/>
            <a:r>
              <a:rPr lang="en-US" altLang="zh-TW" sz="2800" dirty="0">
                <a:solidFill>
                  <a:srgbClr val="FF0000"/>
                </a:solidFill>
                <a:ea typeface="新細明體" charset="-120"/>
              </a:rPr>
              <a:t>Index </a:t>
            </a:r>
            <a:r>
              <a:rPr lang="zh-TW" altLang="en-US" sz="2800" dirty="0">
                <a:solidFill>
                  <a:srgbClr val="FF0000"/>
                </a:solidFill>
                <a:ea typeface="新細明體" charset="-120"/>
              </a:rPr>
              <a:t>把所有的</a:t>
            </a:r>
            <a:r>
              <a:rPr lang="en-US" altLang="zh-TW" sz="2800" dirty="0">
                <a:solidFill>
                  <a:srgbClr val="FF0000"/>
                </a:solidFill>
                <a:ea typeface="新細明體" charset="-120"/>
              </a:rPr>
              <a:t>block</a:t>
            </a:r>
            <a:r>
              <a:rPr lang="zh-TW" altLang="en-US" sz="2800" dirty="0">
                <a:solidFill>
                  <a:srgbClr val="FF0000"/>
                </a:solidFill>
                <a:ea typeface="新細明體" charset="-120"/>
              </a:rPr>
              <a:t>的</a:t>
            </a:r>
            <a:r>
              <a:rPr lang="en-US" altLang="zh-TW" sz="2800" dirty="0">
                <a:solidFill>
                  <a:srgbClr val="FF0000"/>
                </a:solidFill>
                <a:ea typeface="新細明體" charset="-120"/>
              </a:rPr>
              <a:t>index </a:t>
            </a:r>
            <a:r>
              <a:rPr lang="zh-TW" altLang="en-US" sz="2800" dirty="0">
                <a:solidFill>
                  <a:srgbClr val="FF0000"/>
                </a:solidFill>
                <a:ea typeface="新細明體" charset="-120"/>
              </a:rPr>
              <a:t>蒐集起來放到</a:t>
            </a:r>
            <a:r>
              <a:rPr lang="en-US" altLang="zh-TW" sz="2800" dirty="0">
                <a:solidFill>
                  <a:srgbClr val="FF0000"/>
                </a:solidFill>
                <a:ea typeface="新細明體" charset="-120"/>
              </a:rPr>
              <a:t>block</a:t>
            </a:r>
            <a:endParaRPr lang="en-US" altLang="zh-TW" sz="2800" dirty="0">
              <a:ea typeface="新細明體" charset="-120"/>
            </a:endParaRPr>
          </a:p>
          <a:p>
            <a:endParaRPr lang="en-US" altLang="zh-TW" sz="2800" dirty="0">
              <a:ea typeface="新細明體" charset="-12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z="4000">
                <a:ea typeface="新細明體" charset="-120"/>
              </a:rPr>
              <a:t>Contiguous Allocation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0325" y="1163200"/>
            <a:ext cx="8070850" cy="4138612"/>
          </a:xfrm>
          <a:noFill/>
        </p:spPr>
        <p:txBody>
          <a:bodyPr/>
          <a:lstStyle/>
          <a:p>
            <a:r>
              <a:rPr lang="en-US" altLang="zh-TW" sz="2800" dirty="0">
                <a:ea typeface="新細明體" charset="-120"/>
              </a:rPr>
              <a:t>Each file occupies </a:t>
            </a:r>
            <a:r>
              <a:rPr lang="en-US" altLang="zh-TW" sz="2800" dirty="0">
                <a:solidFill>
                  <a:srgbClr val="FF0000"/>
                </a:solidFill>
                <a:ea typeface="新細明體" charset="-120"/>
              </a:rPr>
              <a:t>a set of contiguous blocks </a:t>
            </a:r>
            <a:r>
              <a:rPr lang="en-US" altLang="zh-TW" sz="2800" dirty="0">
                <a:ea typeface="新細明體" charset="-120"/>
              </a:rPr>
              <a:t>on the disk</a:t>
            </a:r>
          </a:p>
          <a:p>
            <a:r>
              <a:rPr lang="en-US" altLang="zh-TW" sz="2800" dirty="0">
                <a:ea typeface="新細明體" charset="-120"/>
              </a:rPr>
              <a:t>Simple – only starting location (block #) and length (number of blocks) are required</a:t>
            </a:r>
          </a:p>
          <a:p>
            <a:r>
              <a:rPr lang="en-US" altLang="zh-TW" sz="2800" dirty="0">
                <a:ea typeface="新細明體" charset="-120"/>
              </a:rPr>
              <a:t>Random access</a:t>
            </a:r>
          </a:p>
          <a:p>
            <a:r>
              <a:rPr lang="en-US" altLang="zh-TW" sz="2800" dirty="0">
                <a:ea typeface="新細明體" charset="-120"/>
              </a:rPr>
              <a:t>Wasteful of space (dynamic storage-allocation problem), </a:t>
            </a:r>
            <a:r>
              <a:rPr lang="en-US" altLang="zh-TW" sz="2800" dirty="0">
                <a:solidFill>
                  <a:srgbClr val="FF0000"/>
                </a:solidFill>
                <a:ea typeface="新細明體" charset="-120"/>
              </a:rPr>
              <a:t>external fragmentation</a:t>
            </a:r>
          </a:p>
          <a:p>
            <a:r>
              <a:rPr lang="en-US" altLang="zh-TW" sz="2800" dirty="0">
                <a:ea typeface="新細明體" charset="-120"/>
              </a:rPr>
              <a:t>Files cannot grow</a:t>
            </a:r>
          </a:p>
        </p:txBody>
      </p:sp>
      <p:sp>
        <p:nvSpPr>
          <p:cNvPr id="17412" name="Rectangle 4"/>
          <p:cNvSpPr>
            <a:spLocks noChangeArrowheads="1"/>
          </p:cNvSpPr>
          <p:nvPr/>
        </p:nvSpPr>
        <p:spPr bwMode="auto">
          <a:xfrm>
            <a:off x="882650" y="5399088"/>
            <a:ext cx="7029450" cy="968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TW" altLang="zh-TW" sz="2400">
              <a:latin typeface="Times New Roman" charset="0"/>
              <a:ea typeface="新細明體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7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174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174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174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174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1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873125" y="277813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zh-TW">
                <a:ea typeface="新細明體" charset="-120"/>
              </a:rPr>
              <a:t>Contiguous Allocation of Disk Space</a:t>
            </a:r>
            <a:endParaRPr lang="en-US" altLang="zh-TW" sz="2400">
              <a:ea typeface="新細明體" charset="-120"/>
            </a:endParaRPr>
          </a:p>
        </p:txBody>
      </p:sp>
      <p:pic>
        <p:nvPicPr>
          <p:cNvPr id="18435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62100" y="1122363"/>
            <a:ext cx="5659438" cy="513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8" name="群組 7"/>
          <p:cNvGrpSpPr/>
          <p:nvPr/>
        </p:nvGrpSpPr>
        <p:grpSpPr>
          <a:xfrm>
            <a:off x="1403131" y="2538248"/>
            <a:ext cx="5943600" cy="3028930"/>
            <a:chOff x="1403131" y="2538248"/>
            <a:chExt cx="5943600" cy="3028930"/>
          </a:xfrm>
        </p:grpSpPr>
        <p:sp>
          <p:nvSpPr>
            <p:cNvPr id="4" name="手繪多邊形 3"/>
            <p:cNvSpPr/>
            <p:nvPr/>
          </p:nvSpPr>
          <p:spPr bwMode="auto">
            <a:xfrm>
              <a:off x="1403131" y="3941379"/>
              <a:ext cx="2806262" cy="1625799"/>
            </a:xfrm>
            <a:custGeom>
              <a:avLst/>
              <a:gdLst>
                <a:gd name="connsiteX0" fmla="*/ 1954924 w 2806262"/>
                <a:gd name="connsiteY0" fmla="*/ 63062 h 1625799"/>
                <a:gd name="connsiteX1" fmla="*/ 1939159 w 2806262"/>
                <a:gd name="connsiteY1" fmla="*/ 425669 h 1625799"/>
                <a:gd name="connsiteX2" fmla="*/ 1891862 w 2806262"/>
                <a:gd name="connsiteY2" fmla="*/ 520262 h 1625799"/>
                <a:gd name="connsiteX3" fmla="*/ 1844566 w 2806262"/>
                <a:gd name="connsiteY3" fmla="*/ 536028 h 1625799"/>
                <a:gd name="connsiteX4" fmla="*/ 1797269 w 2806262"/>
                <a:gd name="connsiteY4" fmla="*/ 567559 h 1625799"/>
                <a:gd name="connsiteX5" fmla="*/ 110359 w 2806262"/>
                <a:gd name="connsiteY5" fmla="*/ 583324 h 1625799"/>
                <a:gd name="connsiteX6" fmla="*/ 63062 w 2806262"/>
                <a:gd name="connsiteY6" fmla="*/ 599090 h 1625799"/>
                <a:gd name="connsiteX7" fmla="*/ 31531 w 2806262"/>
                <a:gd name="connsiteY7" fmla="*/ 693683 h 1625799"/>
                <a:gd name="connsiteX8" fmla="*/ 0 w 2806262"/>
                <a:gd name="connsiteY8" fmla="*/ 835573 h 1625799"/>
                <a:gd name="connsiteX9" fmla="*/ 15766 w 2806262"/>
                <a:gd name="connsiteY9" fmla="*/ 1340069 h 1625799"/>
                <a:gd name="connsiteX10" fmla="*/ 78828 w 2806262"/>
                <a:gd name="connsiteY10" fmla="*/ 1481959 h 1625799"/>
                <a:gd name="connsiteX11" fmla="*/ 126124 w 2806262"/>
                <a:gd name="connsiteY11" fmla="*/ 1497724 h 1625799"/>
                <a:gd name="connsiteX12" fmla="*/ 315310 w 2806262"/>
                <a:gd name="connsiteY12" fmla="*/ 1513490 h 1625799"/>
                <a:gd name="connsiteX13" fmla="*/ 930166 w 2806262"/>
                <a:gd name="connsiteY13" fmla="*/ 1497724 h 1625799"/>
                <a:gd name="connsiteX14" fmla="*/ 945931 w 2806262"/>
                <a:gd name="connsiteY14" fmla="*/ 1008993 h 1625799"/>
                <a:gd name="connsiteX15" fmla="*/ 1040524 w 2806262"/>
                <a:gd name="connsiteY15" fmla="*/ 961697 h 1625799"/>
                <a:gd name="connsiteX16" fmla="*/ 2585545 w 2806262"/>
                <a:gd name="connsiteY16" fmla="*/ 945931 h 1625799"/>
                <a:gd name="connsiteX17" fmla="*/ 2680138 w 2806262"/>
                <a:gd name="connsiteY17" fmla="*/ 898635 h 1625799"/>
                <a:gd name="connsiteX18" fmla="*/ 2758966 w 2806262"/>
                <a:gd name="connsiteY18" fmla="*/ 756745 h 1625799"/>
                <a:gd name="connsiteX19" fmla="*/ 2790497 w 2806262"/>
                <a:gd name="connsiteY19" fmla="*/ 709449 h 1625799"/>
                <a:gd name="connsiteX20" fmla="*/ 2806262 w 2806262"/>
                <a:gd name="connsiteY20" fmla="*/ 662152 h 1625799"/>
                <a:gd name="connsiteX21" fmla="*/ 2790497 w 2806262"/>
                <a:gd name="connsiteY21" fmla="*/ 173421 h 1625799"/>
                <a:gd name="connsiteX22" fmla="*/ 2743200 w 2806262"/>
                <a:gd name="connsiteY22" fmla="*/ 78828 h 1625799"/>
                <a:gd name="connsiteX23" fmla="*/ 2695903 w 2806262"/>
                <a:gd name="connsiteY23" fmla="*/ 47297 h 1625799"/>
                <a:gd name="connsiteX24" fmla="*/ 1954924 w 2806262"/>
                <a:gd name="connsiteY24" fmla="*/ 63062 h 1625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806262" h="1625799">
                  <a:moveTo>
                    <a:pt x="1954924" y="63062"/>
                  </a:moveTo>
                  <a:cubicBezTo>
                    <a:pt x="1828800" y="126124"/>
                    <a:pt x="1948438" y="305042"/>
                    <a:pt x="1939159" y="425669"/>
                  </a:cubicBezTo>
                  <a:cubicBezTo>
                    <a:pt x="1937286" y="450016"/>
                    <a:pt x="1909939" y="505800"/>
                    <a:pt x="1891862" y="520262"/>
                  </a:cubicBezTo>
                  <a:cubicBezTo>
                    <a:pt x="1878885" y="530643"/>
                    <a:pt x="1859430" y="528596"/>
                    <a:pt x="1844566" y="536028"/>
                  </a:cubicBezTo>
                  <a:cubicBezTo>
                    <a:pt x="1827619" y="544502"/>
                    <a:pt x="1816210" y="567042"/>
                    <a:pt x="1797269" y="567559"/>
                  </a:cubicBezTo>
                  <a:cubicBezTo>
                    <a:pt x="1235150" y="582889"/>
                    <a:pt x="672662" y="578069"/>
                    <a:pt x="110359" y="583324"/>
                  </a:cubicBezTo>
                  <a:cubicBezTo>
                    <a:pt x="94593" y="588579"/>
                    <a:pt x="72721" y="585567"/>
                    <a:pt x="63062" y="599090"/>
                  </a:cubicBezTo>
                  <a:cubicBezTo>
                    <a:pt x="43744" y="626136"/>
                    <a:pt x="42041" y="662152"/>
                    <a:pt x="31531" y="693683"/>
                  </a:cubicBezTo>
                  <a:cubicBezTo>
                    <a:pt x="5659" y="771301"/>
                    <a:pt x="18497" y="724596"/>
                    <a:pt x="0" y="835573"/>
                  </a:cubicBezTo>
                  <a:cubicBezTo>
                    <a:pt x="5255" y="1003738"/>
                    <a:pt x="2524" y="1172343"/>
                    <a:pt x="15766" y="1340069"/>
                  </a:cubicBezTo>
                  <a:cubicBezTo>
                    <a:pt x="17552" y="1362694"/>
                    <a:pt x="49234" y="1458284"/>
                    <a:pt x="78828" y="1481959"/>
                  </a:cubicBezTo>
                  <a:cubicBezTo>
                    <a:pt x="91805" y="1492340"/>
                    <a:pt x="109652" y="1495528"/>
                    <a:pt x="126124" y="1497724"/>
                  </a:cubicBezTo>
                  <a:cubicBezTo>
                    <a:pt x="188849" y="1506087"/>
                    <a:pt x="252248" y="1508235"/>
                    <a:pt x="315310" y="1513490"/>
                  </a:cubicBezTo>
                  <a:cubicBezTo>
                    <a:pt x="520262" y="1508235"/>
                    <a:pt x="770073" y="1625799"/>
                    <a:pt x="930166" y="1497724"/>
                  </a:cubicBezTo>
                  <a:cubicBezTo>
                    <a:pt x="1057444" y="1395902"/>
                    <a:pt x="926318" y="1170804"/>
                    <a:pt x="945931" y="1008993"/>
                  </a:cubicBezTo>
                  <a:cubicBezTo>
                    <a:pt x="947900" y="992749"/>
                    <a:pt x="1027134" y="961962"/>
                    <a:pt x="1040524" y="961697"/>
                  </a:cubicBezTo>
                  <a:lnTo>
                    <a:pt x="2585545" y="945931"/>
                  </a:lnTo>
                  <a:cubicBezTo>
                    <a:pt x="2619282" y="934685"/>
                    <a:pt x="2654969" y="927399"/>
                    <a:pt x="2680138" y="898635"/>
                  </a:cubicBezTo>
                  <a:cubicBezTo>
                    <a:pt x="2796124" y="766080"/>
                    <a:pt x="2712050" y="850576"/>
                    <a:pt x="2758966" y="756745"/>
                  </a:cubicBezTo>
                  <a:cubicBezTo>
                    <a:pt x="2767440" y="739798"/>
                    <a:pt x="2779987" y="725214"/>
                    <a:pt x="2790497" y="709449"/>
                  </a:cubicBezTo>
                  <a:cubicBezTo>
                    <a:pt x="2795752" y="693683"/>
                    <a:pt x="2806262" y="678770"/>
                    <a:pt x="2806262" y="662152"/>
                  </a:cubicBezTo>
                  <a:cubicBezTo>
                    <a:pt x="2806262" y="499157"/>
                    <a:pt x="2800068" y="336135"/>
                    <a:pt x="2790497" y="173421"/>
                  </a:cubicBezTo>
                  <a:cubicBezTo>
                    <a:pt x="2788894" y="146174"/>
                    <a:pt x="2760969" y="96597"/>
                    <a:pt x="2743200" y="78828"/>
                  </a:cubicBezTo>
                  <a:cubicBezTo>
                    <a:pt x="2729802" y="65430"/>
                    <a:pt x="2714836" y="48039"/>
                    <a:pt x="2695903" y="47297"/>
                  </a:cubicBezTo>
                  <a:cubicBezTo>
                    <a:pt x="2443849" y="37413"/>
                    <a:pt x="2081048" y="0"/>
                    <a:pt x="1954924" y="63062"/>
                  </a:cubicBezTo>
                  <a:close/>
                </a:path>
              </a:pathLst>
            </a:cu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charset="0"/>
              </a:endParaRPr>
            </a:p>
          </p:txBody>
        </p:sp>
        <p:sp>
          <p:nvSpPr>
            <p:cNvPr id="5" name="圓角矩形 4"/>
            <p:cNvSpPr/>
            <p:nvPr/>
          </p:nvSpPr>
          <p:spPr bwMode="auto">
            <a:xfrm>
              <a:off x="4398579" y="2538248"/>
              <a:ext cx="2948152" cy="409904"/>
            </a:xfrm>
            <a:prstGeom prst="roundRect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charset="0"/>
              </a:endParaRPr>
            </a:p>
          </p:txBody>
        </p:sp>
        <p:cxnSp>
          <p:nvCxnSpPr>
            <p:cNvPr id="7" name="直線接點 6"/>
            <p:cNvCxnSpPr>
              <a:endCxn id="4" idx="23"/>
            </p:cNvCxnSpPr>
            <p:nvPr/>
          </p:nvCxnSpPr>
          <p:spPr bwMode="auto">
            <a:xfrm flipH="1">
              <a:off x="4099033" y="2932386"/>
              <a:ext cx="346843" cy="105629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13" name="群組 12"/>
          <p:cNvGrpSpPr/>
          <p:nvPr/>
        </p:nvGrpSpPr>
        <p:grpSpPr>
          <a:xfrm>
            <a:off x="1322514" y="2885090"/>
            <a:ext cx="6039983" cy="3137338"/>
            <a:chOff x="1322514" y="2885090"/>
            <a:chExt cx="6039983" cy="3137338"/>
          </a:xfrm>
        </p:grpSpPr>
        <p:sp>
          <p:nvSpPr>
            <p:cNvPr id="9" name="手繪多邊形 8"/>
            <p:cNvSpPr/>
            <p:nvPr/>
          </p:nvSpPr>
          <p:spPr bwMode="auto">
            <a:xfrm>
              <a:off x="1322514" y="5402399"/>
              <a:ext cx="2886879" cy="620029"/>
            </a:xfrm>
            <a:custGeom>
              <a:avLst/>
              <a:gdLst>
                <a:gd name="connsiteX0" fmla="*/ 2492741 w 2886879"/>
                <a:gd name="connsiteY0" fmla="*/ 52470 h 620029"/>
                <a:gd name="connsiteX1" fmla="*/ 1988245 w 2886879"/>
                <a:gd name="connsiteY1" fmla="*/ 84001 h 620029"/>
                <a:gd name="connsiteX2" fmla="*/ 1846355 w 2886879"/>
                <a:gd name="connsiteY2" fmla="*/ 68235 h 620029"/>
                <a:gd name="connsiteX3" fmla="*/ 332865 w 2886879"/>
                <a:gd name="connsiteY3" fmla="*/ 84001 h 620029"/>
                <a:gd name="connsiteX4" fmla="*/ 127914 w 2886879"/>
                <a:gd name="connsiteY4" fmla="*/ 115532 h 620029"/>
                <a:gd name="connsiteX5" fmla="*/ 80617 w 2886879"/>
                <a:gd name="connsiteY5" fmla="*/ 147063 h 620029"/>
                <a:gd name="connsiteX6" fmla="*/ 64852 w 2886879"/>
                <a:gd name="connsiteY6" fmla="*/ 462373 h 620029"/>
                <a:gd name="connsiteX7" fmla="*/ 112148 w 2886879"/>
                <a:gd name="connsiteY7" fmla="*/ 493904 h 620029"/>
                <a:gd name="connsiteX8" fmla="*/ 190976 w 2886879"/>
                <a:gd name="connsiteY8" fmla="*/ 509670 h 620029"/>
                <a:gd name="connsiteX9" fmla="*/ 285569 w 2886879"/>
                <a:gd name="connsiteY9" fmla="*/ 541201 h 620029"/>
                <a:gd name="connsiteX10" fmla="*/ 774300 w 2886879"/>
                <a:gd name="connsiteY10" fmla="*/ 556967 h 620029"/>
                <a:gd name="connsiteX11" fmla="*/ 837362 w 2886879"/>
                <a:gd name="connsiteY11" fmla="*/ 572732 h 620029"/>
                <a:gd name="connsiteX12" fmla="*/ 916189 w 2886879"/>
                <a:gd name="connsiteY12" fmla="*/ 588498 h 620029"/>
                <a:gd name="connsiteX13" fmla="*/ 963486 w 2886879"/>
                <a:gd name="connsiteY13" fmla="*/ 604263 h 620029"/>
                <a:gd name="connsiteX14" fmla="*/ 1420686 w 2886879"/>
                <a:gd name="connsiteY14" fmla="*/ 620029 h 620029"/>
                <a:gd name="connsiteX15" fmla="*/ 2650396 w 2886879"/>
                <a:gd name="connsiteY15" fmla="*/ 604263 h 620029"/>
                <a:gd name="connsiteX16" fmla="*/ 2729224 w 2886879"/>
                <a:gd name="connsiteY16" fmla="*/ 588498 h 620029"/>
                <a:gd name="connsiteX17" fmla="*/ 2808052 w 2886879"/>
                <a:gd name="connsiteY17" fmla="*/ 509670 h 620029"/>
                <a:gd name="connsiteX18" fmla="*/ 2823817 w 2886879"/>
                <a:gd name="connsiteY18" fmla="*/ 462373 h 620029"/>
                <a:gd name="connsiteX19" fmla="*/ 2855348 w 2886879"/>
                <a:gd name="connsiteY19" fmla="*/ 415077 h 620029"/>
                <a:gd name="connsiteX20" fmla="*/ 2886879 w 2886879"/>
                <a:gd name="connsiteY20" fmla="*/ 320484 h 620029"/>
                <a:gd name="connsiteX21" fmla="*/ 2871114 w 2886879"/>
                <a:gd name="connsiteY21" fmla="*/ 162829 h 620029"/>
                <a:gd name="connsiteX22" fmla="*/ 2839583 w 2886879"/>
                <a:gd name="connsiteY22" fmla="*/ 115532 h 620029"/>
                <a:gd name="connsiteX23" fmla="*/ 2492741 w 2886879"/>
                <a:gd name="connsiteY23" fmla="*/ 52470 h 620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886879" h="620029">
                  <a:moveTo>
                    <a:pt x="2492741" y="52470"/>
                  </a:moveTo>
                  <a:cubicBezTo>
                    <a:pt x="2350851" y="47215"/>
                    <a:pt x="2328120" y="84001"/>
                    <a:pt x="1988245" y="84001"/>
                  </a:cubicBezTo>
                  <a:cubicBezTo>
                    <a:pt x="1940657" y="84001"/>
                    <a:pt x="1893652" y="73490"/>
                    <a:pt x="1846355" y="68235"/>
                  </a:cubicBezTo>
                  <a:lnTo>
                    <a:pt x="332865" y="84001"/>
                  </a:lnTo>
                  <a:cubicBezTo>
                    <a:pt x="203618" y="86440"/>
                    <a:pt x="211172" y="87780"/>
                    <a:pt x="127914" y="115532"/>
                  </a:cubicBezTo>
                  <a:cubicBezTo>
                    <a:pt x="112148" y="126042"/>
                    <a:pt x="94015" y="133665"/>
                    <a:pt x="80617" y="147063"/>
                  </a:cubicBezTo>
                  <a:cubicBezTo>
                    <a:pt x="0" y="227680"/>
                    <a:pt x="45354" y="369760"/>
                    <a:pt x="64852" y="462373"/>
                  </a:cubicBezTo>
                  <a:cubicBezTo>
                    <a:pt x="68755" y="480914"/>
                    <a:pt x="94407" y="487251"/>
                    <a:pt x="112148" y="493904"/>
                  </a:cubicBezTo>
                  <a:cubicBezTo>
                    <a:pt x="137238" y="503313"/>
                    <a:pt x="165124" y="502619"/>
                    <a:pt x="190976" y="509670"/>
                  </a:cubicBezTo>
                  <a:cubicBezTo>
                    <a:pt x="223041" y="518415"/>
                    <a:pt x="252350" y="540129"/>
                    <a:pt x="285569" y="541201"/>
                  </a:cubicBezTo>
                  <a:lnTo>
                    <a:pt x="774300" y="556967"/>
                  </a:lnTo>
                  <a:cubicBezTo>
                    <a:pt x="795321" y="562222"/>
                    <a:pt x="816210" y="568032"/>
                    <a:pt x="837362" y="572732"/>
                  </a:cubicBezTo>
                  <a:cubicBezTo>
                    <a:pt x="863520" y="578545"/>
                    <a:pt x="890193" y="581999"/>
                    <a:pt x="916189" y="588498"/>
                  </a:cubicBezTo>
                  <a:cubicBezTo>
                    <a:pt x="932311" y="592529"/>
                    <a:pt x="946900" y="603226"/>
                    <a:pt x="963486" y="604263"/>
                  </a:cubicBezTo>
                  <a:cubicBezTo>
                    <a:pt x="1115680" y="613775"/>
                    <a:pt x="1268286" y="614774"/>
                    <a:pt x="1420686" y="620029"/>
                  </a:cubicBezTo>
                  <a:lnTo>
                    <a:pt x="2650396" y="604263"/>
                  </a:lnTo>
                  <a:cubicBezTo>
                    <a:pt x="2677185" y="603617"/>
                    <a:pt x="2706246" y="602285"/>
                    <a:pt x="2729224" y="588498"/>
                  </a:cubicBezTo>
                  <a:cubicBezTo>
                    <a:pt x="2761088" y="569379"/>
                    <a:pt x="2808052" y="509670"/>
                    <a:pt x="2808052" y="509670"/>
                  </a:cubicBezTo>
                  <a:cubicBezTo>
                    <a:pt x="2813307" y="493904"/>
                    <a:pt x="2816385" y="477237"/>
                    <a:pt x="2823817" y="462373"/>
                  </a:cubicBezTo>
                  <a:cubicBezTo>
                    <a:pt x="2832291" y="445426"/>
                    <a:pt x="2847653" y="432392"/>
                    <a:pt x="2855348" y="415077"/>
                  </a:cubicBezTo>
                  <a:cubicBezTo>
                    <a:pt x="2868847" y="384705"/>
                    <a:pt x="2886879" y="320484"/>
                    <a:pt x="2886879" y="320484"/>
                  </a:cubicBezTo>
                  <a:cubicBezTo>
                    <a:pt x="2881624" y="267932"/>
                    <a:pt x="2882990" y="214290"/>
                    <a:pt x="2871114" y="162829"/>
                  </a:cubicBezTo>
                  <a:cubicBezTo>
                    <a:pt x="2866853" y="144366"/>
                    <a:pt x="2853843" y="128009"/>
                    <a:pt x="2839583" y="115532"/>
                  </a:cubicBezTo>
                  <a:cubicBezTo>
                    <a:pt x="2707546" y="0"/>
                    <a:pt x="2634631" y="57725"/>
                    <a:pt x="2492741" y="52470"/>
                  </a:cubicBezTo>
                  <a:close/>
                </a:path>
              </a:pathLst>
            </a:cu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charset="0"/>
              </a:endParaRPr>
            </a:p>
          </p:txBody>
        </p:sp>
        <p:sp>
          <p:nvSpPr>
            <p:cNvPr id="10" name="圓角矩形 9"/>
            <p:cNvSpPr/>
            <p:nvPr/>
          </p:nvSpPr>
          <p:spPr bwMode="auto">
            <a:xfrm>
              <a:off x="4398580" y="2885090"/>
              <a:ext cx="2963917" cy="378372"/>
            </a:xfrm>
            <a:prstGeom prst="roundRect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charset="0"/>
              </a:endParaRPr>
            </a:p>
          </p:txBody>
        </p:sp>
        <p:cxnSp>
          <p:nvCxnSpPr>
            <p:cNvPr id="12" name="直線接點 11"/>
            <p:cNvCxnSpPr>
              <a:stCxn id="9" idx="22"/>
            </p:cNvCxnSpPr>
            <p:nvPr/>
          </p:nvCxnSpPr>
          <p:spPr bwMode="auto">
            <a:xfrm flipV="1">
              <a:off x="4162097" y="3263462"/>
              <a:ext cx="1119351" cy="2254469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>
                <a:ea typeface="新細明體" charset="-120"/>
              </a:rPr>
              <a:t>Extent-Based Systems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6438" y="1050925"/>
            <a:ext cx="8437562" cy="4530725"/>
          </a:xfrm>
        </p:spPr>
        <p:txBody>
          <a:bodyPr/>
          <a:lstStyle/>
          <a:p>
            <a:r>
              <a:rPr lang="en-US" altLang="zh-TW" sz="2400" dirty="0">
                <a:ea typeface="新細明體" charset="-120"/>
              </a:rPr>
              <a:t>Many newer file systems use a </a:t>
            </a:r>
            <a:r>
              <a:rPr lang="en-US" altLang="zh-TW" sz="2400" dirty="0">
                <a:solidFill>
                  <a:srgbClr val="FF0000"/>
                </a:solidFill>
                <a:ea typeface="新細明體" charset="-120"/>
              </a:rPr>
              <a:t>modified</a:t>
            </a:r>
            <a:r>
              <a:rPr lang="en-US" altLang="zh-TW" sz="2400" dirty="0">
                <a:ea typeface="新細明體" charset="-120"/>
              </a:rPr>
              <a:t> contiguous allocation scheme</a:t>
            </a:r>
          </a:p>
          <a:p>
            <a:r>
              <a:rPr lang="en-US" altLang="zh-TW" sz="2400" dirty="0">
                <a:ea typeface="新細明體" charset="-120"/>
              </a:rPr>
              <a:t>Extent-based file systems </a:t>
            </a:r>
            <a:r>
              <a:rPr lang="en-US" altLang="zh-TW" sz="2400" dirty="0">
                <a:solidFill>
                  <a:srgbClr val="FF0000"/>
                </a:solidFill>
                <a:ea typeface="新細明體" charset="-120"/>
              </a:rPr>
              <a:t>allocate disk blocks in </a:t>
            </a:r>
            <a:r>
              <a:rPr lang="en-US" altLang="zh-TW" sz="2400" b="1" dirty="0">
                <a:solidFill>
                  <a:srgbClr val="FF0000"/>
                </a:solidFill>
                <a:ea typeface="新細明體" charset="-120"/>
              </a:rPr>
              <a:t>extents</a:t>
            </a:r>
            <a:r>
              <a:rPr lang="zh-TW" altLang="en-US" sz="2400" b="1" dirty="0">
                <a:solidFill>
                  <a:srgbClr val="FF0000"/>
                </a:solidFill>
                <a:ea typeface="新細明體" charset="-120"/>
              </a:rPr>
              <a:t>一個範圍</a:t>
            </a:r>
            <a:endParaRPr lang="en-US" altLang="zh-TW" sz="2400" dirty="0">
              <a:solidFill>
                <a:srgbClr val="FF0000"/>
              </a:solidFill>
              <a:ea typeface="新細明體" charset="-120"/>
            </a:endParaRPr>
          </a:p>
          <a:p>
            <a:r>
              <a:rPr lang="en-US" altLang="zh-TW" sz="2400" dirty="0">
                <a:solidFill>
                  <a:srgbClr val="FF0000"/>
                </a:solidFill>
                <a:ea typeface="新細明體" charset="-120"/>
              </a:rPr>
              <a:t>An </a:t>
            </a:r>
            <a:r>
              <a:rPr lang="en-US" altLang="zh-TW" sz="2400" b="1" dirty="0">
                <a:solidFill>
                  <a:srgbClr val="FF0000"/>
                </a:solidFill>
                <a:ea typeface="新細明體" charset="-120"/>
              </a:rPr>
              <a:t>extent</a:t>
            </a:r>
            <a:r>
              <a:rPr lang="en-US" altLang="zh-TW" sz="2400" dirty="0">
                <a:solidFill>
                  <a:srgbClr val="FF0000"/>
                </a:solidFill>
                <a:ea typeface="新細明體" charset="-120"/>
              </a:rPr>
              <a:t> is a contiguous block of disks</a:t>
            </a:r>
            <a:r>
              <a:rPr lang="zh-TW" altLang="en-US" sz="2400" dirty="0">
                <a:solidFill>
                  <a:srgbClr val="FF0000"/>
                </a:solidFill>
                <a:ea typeface="新細明體" charset="-120"/>
              </a:rPr>
              <a:t> 連續的幾個區塊</a:t>
            </a:r>
            <a:endParaRPr lang="en-US" altLang="zh-TW" sz="2400" dirty="0">
              <a:solidFill>
                <a:srgbClr val="FF0000"/>
              </a:solidFill>
              <a:ea typeface="新細明體" charset="-120"/>
            </a:endParaRPr>
          </a:p>
          <a:p>
            <a:pPr lvl="1"/>
            <a:r>
              <a:rPr lang="en-US" altLang="zh-TW" sz="2400" dirty="0">
                <a:ea typeface="新細明體" charset="-120"/>
              </a:rPr>
              <a:t>Extents are allocated for file allocation</a:t>
            </a:r>
          </a:p>
          <a:p>
            <a:pPr lvl="1"/>
            <a:r>
              <a:rPr lang="en-US" altLang="zh-TW" sz="2400" dirty="0">
                <a:ea typeface="新細明體" charset="-120"/>
              </a:rPr>
              <a:t>A file consists of one or more extents.</a:t>
            </a:r>
          </a:p>
          <a:p>
            <a:r>
              <a:rPr lang="en-US" altLang="zh-TW" sz="2400" dirty="0">
                <a:ea typeface="新細明體" charset="-120"/>
              </a:rPr>
              <a:t>The location of a file’s blocks is then recorded as </a:t>
            </a:r>
            <a:r>
              <a:rPr lang="en-US" altLang="zh-TW" sz="2400" dirty="0">
                <a:solidFill>
                  <a:srgbClr val="FF0000"/>
                </a:solidFill>
                <a:ea typeface="新細明體" charset="-120"/>
              </a:rPr>
              <a:t>a location and a block count</a:t>
            </a:r>
            <a:r>
              <a:rPr lang="en-US" altLang="zh-TW" sz="2400" dirty="0">
                <a:ea typeface="新細明體" charset="-120"/>
              </a:rPr>
              <a:t>, </a:t>
            </a:r>
            <a:r>
              <a:rPr lang="en-US" altLang="zh-TW" sz="2400" dirty="0">
                <a:solidFill>
                  <a:srgbClr val="FF0000"/>
                </a:solidFill>
                <a:ea typeface="新細明體" charset="-120"/>
              </a:rPr>
              <a:t>plus a link to the first block of the next extent</a:t>
            </a:r>
            <a:r>
              <a:rPr lang="en-US" altLang="zh-TW" sz="2400" dirty="0">
                <a:ea typeface="新細明體" charset="-120"/>
              </a:rPr>
              <a:t>. </a:t>
            </a:r>
          </a:p>
          <a:p>
            <a:r>
              <a:rPr lang="en-US" altLang="zh-TW" sz="2400" dirty="0">
                <a:ea typeface="新細明體" charset="-120"/>
              </a:rPr>
              <a:t>The commercial </a:t>
            </a:r>
            <a:r>
              <a:rPr lang="en-US" altLang="zh-TW" sz="2400" dirty="0" err="1">
                <a:ea typeface="新細明體" charset="-120"/>
              </a:rPr>
              <a:t>Veritas</a:t>
            </a:r>
            <a:r>
              <a:rPr lang="en-US" altLang="zh-TW" sz="2400" dirty="0">
                <a:ea typeface="新細明體" charset="-120"/>
              </a:rPr>
              <a:t> File System uses extents to optimize performance. It is a high-performance replacement for standard UNIX UFS.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94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194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194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000"/>
                                        <p:tgtEl>
                                          <p:spTgt spid="194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194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1000"/>
                                        <p:tgtEl>
                                          <p:spTgt spid="194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1000"/>
                                        <p:tgtEl>
                                          <p:spTgt spid="194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59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>
                <a:ea typeface="新細明體" charset="-120"/>
              </a:rPr>
              <a:t>Linked Allocation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06450" y="1233488"/>
            <a:ext cx="8229600" cy="749300"/>
          </a:xfrm>
        </p:spPr>
        <p:txBody>
          <a:bodyPr/>
          <a:lstStyle/>
          <a:p>
            <a:r>
              <a:rPr lang="en-US" altLang="zh-TW" sz="2800" dirty="0">
                <a:ea typeface="新細明體" charset="-120"/>
              </a:rPr>
              <a:t>Each file is a linked list of disk blocks: </a:t>
            </a:r>
            <a:r>
              <a:rPr lang="en-US" altLang="zh-TW" sz="2800" dirty="0">
                <a:solidFill>
                  <a:srgbClr val="FF0000"/>
                </a:solidFill>
                <a:ea typeface="新細明體" charset="-120"/>
              </a:rPr>
              <a:t>blocks may be scattered anywhere on the disk.</a:t>
            </a:r>
          </a:p>
        </p:txBody>
      </p:sp>
      <p:sp>
        <p:nvSpPr>
          <p:cNvPr id="20485" name="Rectangle 5"/>
          <p:cNvSpPr>
            <a:spLocks noChangeArrowheads="1"/>
          </p:cNvSpPr>
          <p:nvPr/>
        </p:nvSpPr>
        <p:spPr bwMode="auto">
          <a:xfrm>
            <a:off x="2645815" y="2501900"/>
            <a:ext cx="1500187" cy="43180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altLang="zh-TW" sz="2000" b="1" dirty="0">
                <a:latin typeface="Candara" pitchFamily="34" charset="0"/>
                <a:ea typeface="新細明體" charset="-120"/>
              </a:rPr>
              <a:t>pointer</a:t>
            </a:r>
          </a:p>
        </p:txBody>
      </p:sp>
      <p:sp>
        <p:nvSpPr>
          <p:cNvPr id="20486" name="Rectangle 6"/>
          <p:cNvSpPr>
            <a:spLocks noChangeArrowheads="1"/>
          </p:cNvSpPr>
          <p:nvPr/>
        </p:nvSpPr>
        <p:spPr bwMode="auto">
          <a:xfrm>
            <a:off x="2645815" y="2933700"/>
            <a:ext cx="1500187" cy="1068388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endParaRPr lang="zh-TW" altLang="zh-TW" sz="2000" b="1">
              <a:solidFill>
                <a:srgbClr val="FF0000"/>
              </a:solidFill>
              <a:latin typeface="Candara" pitchFamily="34" charset="0"/>
              <a:ea typeface="新細明體" charset="-120"/>
            </a:endParaRPr>
          </a:p>
        </p:txBody>
      </p:sp>
      <p:sp>
        <p:nvSpPr>
          <p:cNvPr id="20487" name="Text Box 7"/>
          <p:cNvSpPr txBox="1">
            <a:spLocks noChangeArrowheads="1"/>
          </p:cNvSpPr>
          <p:nvPr/>
        </p:nvSpPr>
        <p:spPr bwMode="auto">
          <a:xfrm>
            <a:off x="1377562" y="2518540"/>
            <a:ext cx="124745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TW" sz="2000" b="1">
                <a:solidFill>
                  <a:srgbClr val="FF0000"/>
                </a:solidFill>
                <a:latin typeface="Candara" pitchFamily="34" charset="0"/>
                <a:ea typeface="新細明體" charset="-120"/>
              </a:rPr>
              <a:t>block      =</a:t>
            </a: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5257635" y="2512410"/>
            <a:ext cx="1500187" cy="43180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altLang="zh-TW" sz="2000" b="1">
                <a:latin typeface="Candara" pitchFamily="34" charset="0"/>
                <a:ea typeface="新細明體" charset="-120"/>
              </a:rPr>
              <a:t>pointer</a:t>
            </a:r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5257635" y="2944210"/>
            <a:ext cx="1500187" cy="1068388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endParaRPr lang="zh-TW" altLang="zh-TW" sz="2000" b="1">
              <a:solidFill>
                <a:srgbClr val="FF0000"/>
              </a:solidFill>
              <a:latin typeface="Candara" pitchFamily="34" charset="0"/>
              <a:ea typeface="新細明體" charset="-120"/>
            </a:endParaRPr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4322213" y="4730092"/>
            <a:ext cx="1500187" cy="43180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altLang="zh-TW" sz="2000" b="1">
                <a:latin typeface="Candara" pitchFamily="34" charset="0"/>
                <a:ea typeface="新細明體" charset="-120"/>
              </a:rPr>
              <a:t>pointer</a:t>
            </a:r>
          </a:p>
        </p:txBody>
      </p:sp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4322213" y="5161892"/>
            <a:ext cx="1500187" cy="1068388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endParaRPr lang="zh-TW" altLang="zh-TW" sz="2000" b="1">
              <a:solidFill>
                <a:srgbClr val="FF0000"/>
              </a:solidFill>
              <a:latin typeface="Candara" pitchFamily="34" charset="0"/>
              <a:ea typeface="新細明體" charset="-120"/>
            </a:endParaRPr>
          </a:p>
        </p:txBody>
      </p:sp>
      <p:sp>
        <p:nvSpPr>
          <p:cNvPr id="11" name="Rectangle 5"/>
          <p:cNvSpPr>
            <a:spLocks noChangeArrowheads="1"/>
          </p:cNvSpPr>
          <p:nvPr/>
        </p:nvSpPr>
        <p:spPr bwMode="auto">
          <a:xfrm>
            <a:off x="7012860" y="4787898"/>
            <a:ext cx="1500187" cy="43180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altLang="zh-TW" sz="2000" b="1">
                <a:latin typeface="Candara" pitchFamily="34" charset="0"/>
                <a:ea typeface="新細明體" charset="-120"/>
              </a:rPr>
              <a:t>pointer</a:t>
            </a:r>
          </a:p>
        </p:txBody>
      </p:sp>
      <p:sp>
        <p:nvSpPr>
          <p:cNvPr id="12" name="Rectangle 6"/>
          <p:cNvSpPr>
            <a:spLocks noChangeArrowheads="1"/>
          </p:cNvSpPr>
          <p:nvPr/>
        </p:nvSpPr>
        <p:spPr bwMode="auto">
          <a:xfrm>
            <a:off x="7012860" y="5219698"/>
            <a:ext cx="1500187" cy="1068388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endParaRPr lang="zh-TW" altLang="zh-TW" sz="2000" b="1">
              <a:solidFill>
                <a:srgbClr val="FF0000"/>
              </a:solidFill>
              <a:latin typeface="Candara" pitchFamily="34" charset="0"/>
              <a:ea typeface="新細明體" charset="-120"/>
            </a:endParaRPr>
          </a:p>
        </p:txBody>
      </p:sp>
      <p:sp>
        <p:nvSpPr>
          <p:cNvPr id="13" name="手繪多邊形 12"/>
          <p:cNvSpPr/>
          <p:nvPr/>
        </p:nvSpPr>
        <p:spPr bwMode="auto">
          <a:xfrm>
            <a:off x="4004441" y="2662760"/>
            <a:ext cx="1245476" cy="111971"/>
          </a:xfrm>
          <a:custGeom>
            <a:avLst/>
            <a:gdLst>
              <a:gd name="connsiteX0" fmla="*/ 0 w 1245476"/>
              <a:gd name="connsiteY0" fmla="*/ 80440 h 111971"/>
              <a:gd name="connsiteX1" fmla="*/ 141890 w 1245476"/>
              <a:gd name="connsiteY1" fmla="*/ 96206 h 111971"/>
              <a:gd name="connsiteX2" fmla="*/ 220718 w 1245476"/>
              <a:gd name="connsiteY2" fmla="*/ 111971 h 111971"/>
              <a:gd name="connsiteX3" fmla="*/ 693683 w 1245476"/>
              <a:gd name="connsiteY3" fmla="*/ 96206 h 111971"/>
              <a:gd name="connsiteX4" fmla="*/ 882869 w 1245476"/>
              <a:gd name="connsiteY4" fmla="*/ 64674 h 111971"/>
              <a:gd name="connsiteX5" fmla="*/ 977462 w 1245476"/>
              <a:gd name="connsiteY5" fmla="*/ 17378 h 111971"/>
              <a:gd name="connsiteX6" fmla="*/ 1245476 w 1245476"/>
              <a:gd name="connsiteY6" fmla="*/ 1612 h 111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45476" h="111971">
                <a:moveTo>
                  <a:pt x="0" y="80440"/>
                </a:moveTo>
                <a:cubicBezTo>
                  <a:pt x="47297" y="85695"/>
                  <a:pt x="94781" y="89476"/>
                  <a:pt x="141890" y="96206"/>
                </a:cubicBezTo>
                <a:cubicBezTo>
                  <a:pt x="168417" y="99996"/>
                  <a:pt x="193922" y="111971"/>
                  <a:pt x="220718" y="111971"/>
                </a:cubicBezTo>
                <a:cubicBezTo>
                  <a:pt x="378461" y="111971"/>
                  <a:pt x="536028" y="101461"/>
                  <a:pt x="693683" y="96206"/>
                </a:cubicBezTo>
                <a:cubicBezTo>
                  <a:pt x="738647" y="91210"/>
                  <a:pt x="830043" y="91087"/>
                  <a:pt x="882869" y="64674"/>
                </a:cubicBezTo>
                <a:cubicBezTo>
                  <a:pt x="929813" y="41202"/>
                  <a:pt x="924627" y="23982"/>
                  <a:pt x="977462" y="17378"/>
                </a:cubicBezTo>
                <a:cubicBezTo>
                  <a:pt x="1116488" y="0"/>
                  <a:pt x="1140550" y="1612"/>
                  <a:pt x="1245476" y="1612"/>
                </a:cubicBezTo>
              </a:path>
            </a:pathLst>
          </a:cu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14" name="手繪多邊形 13"/>
          <p:cNvSpPr/>
          <p:nvPr/>
        </p:nvSpPr>
        <p:spPr bwMode="auto">
          <a:xfrm>
            <a:off x="3925614" y="2758966"/>
            <a:ext cx="3184634" cy="2200933"/>
          </a:xfrm>
          <a:custGeom>
            <a:avLst/>
            <a:gdLst>
              <a:gd name="connsiteX0" fmla="*/ 2695903 w 3184634"/>
              <a:gd name="connsiteY0" fmla="*/ 0 h 2200933"/>
              <a:gd name="connsiteX1" fmla="*/ 2995448 w 3184634"/>
              <a:gd name="connsiteY1" fmla="*/ 15765 h 2200933"/>
              <a:gd name="connsiteX2" fmla="*/ 3042745 w 3184634"/>
              <a:gd name="connsiteY2" fmla="*/ 31531 h 2200933"/>
              <a:gd name="connsiteX3" fmla="*/ 3137338 w 3184634"/>
              <a:gd name="connsiteY3" fmla="*/ 94593 h 2200933"/>
              <a:gd name="connsiteX4" fmla="*/ 3184634 w 3184634"/>
              <a:gd name="connsiteY4" fmla="*/ 331075 h 2200933"/>
              <a:gd name="connsiteX5" fmla="*/ 3153103 w 3184634"/>
              <a:gd name="connsiteY5" fmla="*/ 882868 h 2200933"/>
              <a:gd name="connsiteX6" fmla="*/ 3137338 w 3184634"/>
              <a:gd name="connsiteY6" fmla="*/ 961696 h 2200933"/>
              <a:gd name="connsiteX7" fmla="*/ 3042745 w 3184634"/>
              <a:gd name="connsiteY7" fmla="*/ 1150882 h 2200933"/>
              <a:gd name="connsiteX8" fmla="*/ 2995448 w 3184634"/>
              <a:gd name="connsiteY8" fmla="*/ 1198179 h 2200933"/>
              <a:gd name="connsiteX9" fmla="*/ 2916620 w 3184634"/>
              <a:gd name="connsiteY9" fmla="*/ 1292772 h 2200933"/>
              <a:gd name="connsiteX10" fmla="*/ 2900855 w 3184634"/>
              <a:gd name="connsiteY10" fmla="*/ 1340068 h 2200933"/>
              <a:gd name="connsiteX11" fmla="*/ 2822027 w 3184634"/>
              <a:gd name="connsiteY11" fmla="*/ 1403131 h 2200933"/>
              <a:gd name="connsiteX12" fmla="*/ 2774731 w 3184634"/>
              <a:gd name="connsiteY12" fmla="*/ 1450427 h 2200933"/>
              <a:gd name="connsiteX13" fmla="*/ 2743200 w 3184634"/>
              <a:gd name="connsiteY13" fmla="*/ 1497724 h 2200933"/>
              <a:gd name="connsiteX14" fmla="*/ 2648607 w 3184634"/>
              <a:gd name="connsiteY14" fmla="*/ 1529255 h 2200933"/>
              <a:gd name="connsiteX15" fmla="*/ 2601310 w 3184634"/>
              <a:gd name="connsiteY15" fmla="*/ 1560786 h 2200933"/>
              <a:gd name="connsiteX16" fmla="*/ 2380593 w 3184634"/>
              <a:gd name="connsiteY16" fmla="*/ 1592317 h 2200933"/>
              <a:gd name="connsiteX17" fmla="*/ 346841 w 3184634"/>
              <a:gd name="connsiteY17" fmla="*/ 1608082 h 2200933"/>
              <a:gd name="connsiteX18" fmla="*/ 283779 w 3184634"/>
              <a:gd name="connsiteY18" fmla="*/ 1623848 h 2200933"/>
              <a:gd name="connsiteX19" fmla="*/ 236483 w 3184634"/>
              <a:gd name="connsiteY19" fmla="*/ 1639613 h 2200933"/>
              <a:gd name="connsiteX20" fmla="*/ 157655 w 3184634"/>
              <a:gd name="connsiteY20" fmla="*/ 1655379 h 2200933"/>
              <a:gd name="connsiteX21" fmla="*/ 63062 w 3184634"/>
              <a:gd name="connsiteY21" fmla="*/ 1718441 h 2200933"/>
              <a:gd name="connsiteX22" fmla="*/ 0 w 3184634"/>
              <a:gd name="connsiteY22" fmla="*/ 1813034 h 2200933"/>
              <a:gd name="connsiteX23" fmla="*/ 15765 w 3184634"/>
              <a:gd name="connsiteY23" fmla="*/ 2144110 h 2200933"/>
              <a:gd name="connsiteX24" fmla="*/ 47296 w 3184634"/>
              <a:gd name="connsiteY24" fmla="*/ 2191406 h 2200933"/>
              <a:gd name="connsiteX25" fmla="*/ 362607 w 3184634"/>
              <a:gd name="connsiteY25" fmla="*/ 2175641 h 2200933"/>
              <a:gd name="connsiteX26" fmla="*/ 378372 w 3184634"/>
              <a:gd name="connsiteY26" fmla="*/ 2159875 h 2200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184634" h="2200933">
                <a:moveTo>
                  <a:pt x="2695903" y="0"/>
                </a:moveTo>
                <a:cubicBezTo>
                  <a:pt x="2795751" y="5255"/>
                  <a:pt x="2895872" y="6713"/>
                  <a:pt x="2995448" y="15765"/>
                </a:cubicBezTo>
                <a:cubicBezTo>
                  <a:pt x="3011998" y="17270"/>
                  <a:pt x="3028218" y="23460"/>
                  <a:pt x="3042745" y="31531"/>
                </a:cubicBezTo>
                <a:cubicBezTo>
                  <a:pt x="3075872" y="49935"/>
                  <a:pt x="3137338" y="94593"/>
                  <a:pt x="3137338" y="94593"/>
                </a:cubicBezTo>
                <a:cubicBezTo>
                  <a:pt x="3183917" y="234331"/>
                  <a:pt x="3165199" y="156153"/>
                  <a:pt x="3184634" y="331075"/>
                </a:cubicBezTo>
                <a:cubicBezTo>
                  <a:pt x="3114266" y="542189"/>
                  <a:pt x="3183571" y="319211"/>
                  <a:pt x="3153103" y="882868"/>
                </a:cubicBezTo>
                <a:cubicBezTo>
                  <a:pt x="3151657" y="909625"/>
                  <a:pt x="3144388" y="935844"/>
                  <a:pt x="3137338" y="961696"/>
                </a:cubicBezTo>
                <a:cubicBezTo>
                  <a:pt x="3118105" y="1032219"/>
                  <a:pt x="3096558" y="1097069"/>
                  <a:pt x="3042745" y="1150882"/>
                </a:cubicBezTo>
                <a:cubicBezTo>
                  <a:pt x="3026979" y="1166648"/>
                  <a:pt x="3009722" y="1181051"/>
                  <a:pt x="2995448" y="1198179"/>
                </a:cubicBezTo>
                <a:cubicBezTo>
                  <a:pt x="2885701" y="1329875"/>
                  <a:pt x="3054800" y="1154592"/>
                  <a:pt x="2916620" y="1292772"/>
                </a:cubicBezTo>
                <a:cubicBezTo>
                  <a:pt x="2911365" y="1308537"/>
                  <a:pt x="2909405" y="1325818"/>
                  <a:pt x="2900855" y="1340068"/>
                </a:cubicBezTo>
                <a:cubicBezTo>
                  <a:pt x="2882507" y="1370649"/>
                  <a:pt x="2847808" y="1381647"/>
                  <a:pt x="2822027" y="1403131"/>
                </a:cubicBezTo>
                <a:cubicBezTo>
                  <a:pt x="2804899" y="1417404"/>
                  <a:pt x="2789004" y="1433299"/>
                  <a:pt x="2774731" y="1450427"/>
                </a:cubicBezTo>
                <a:cubicBezTo>
                  <a:pt x="2762601" y="1464983"/>
                  <a:pt x="2759268" y="1487682"/>
                  <a:pt x="2743200" y="1497724"/>
                </a:cubicBezTo>
                <a:cubicBezTo>
                  <a:pt x="2715015" y="1515339"/>
                  <a:pt x="2676262" y="1510819"/>
                  <a:pt x="2648607" y="1529255"/>
                </a:cubicBezTo>
                <a:cubicBezTo>
                  <a:pt x="2632841" y="1539765"/>
                  <a:pt x="2619286" y="1554794"/>
                  <a:pt x="2601310" y="1560786"/>
                </a:cubicBezTo>
                <a:cubicBezTo>
                  <a:pt x="2577493" y="1568725"/>
                  <a:pt x="2389235" y="1592191"/>
                  <a:pt x="2380593" y="1592317"/>
                </a:cubicBezTo>
                <a:lnTo>
                  <a:pt x="346841" y="1608082"/>
                </a:lnTo>
                <a:cubicBezTo>
                  <a:pt x="325820" y="1613337"/>
                  <a:pt x="304613" y="1617895"/>
                  <a:pt x="283779" y="1623848"/>
                </a:cubicBezTo>
                <a:cubicBezTo>
                  <a:pt x="267800" y="1628413"/>
                  <a:pt x="252605" y="1635583"/>
                  <a:pt x="236483" y="1639613"/>
                </a:cubicBezTo>
                <a:cubicBezTo>
                  <a:pt x="210487" y="1646112"/>
                  <a:pt x="183931" y="1650124"/>
                  <a:pt x="157655" y="1655379"/>
                </a:cubicBezTo>
                <a:cubicBezTo>
                  <a:pt x="126124" y="1676400"/>
                  <a:pt x="84083" y="1686910"/>
                  <a:pt x="63062" y="1718441"/>
                </a:cubicBezTo>
                <a:lnTo>
                  <a:pt x="0" y="1813034"/>
                </a:lnTo>
                <a:cubicBezTo>
                  <a:pt x="5255" y="1923393"/>
                  <a:pt x="2061" y="2034479"/>
                  <a:pt x="15765" y="2144110"/>
                </a:cubicBezTo>
                <a:cubicBezTo>
                  <a:pt x="18115" y="2162911"/>
                  <a:pt x="28426" y="2189691"/>
                  <a:pt x="47296" y="2191406"/>
                </a:cubicBezTo>
                <a:cubicBezTo>
                  <a:pt x="152099" y="2200933"/>
                  <a:pt x="257846" y="2185618"/>
                  <a:pt x="362607" y="2175641"/>
                </a:cubicBezTo>
                <a:cubicBezTo>
                  <a:pt x="370005" y="2174936"/>
                  <a:pt x="373117" y="2165130"/>
                  <a:pt x="378372" y="2159875"/>
                </a:cubicBezTo>
              </a:path>
            </a:pathLst>
          </a:cu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15" name="手繪多邊形 14"/>
          <p:cNvSpPr/>
          <p:nvPr/>
        </p:nvSpPr>
        <p:spPr bwMode="auto">
          <a:xfrm>
            <a:off x="5785945" y="4981903"/>
            <a:ext cx="1229710" cy="17230"/>
          </a:xfrm>
          <a:custGeom>
            <a:avLst/>
            <a:gdLst>
              <a:gd name="connsiteX0" fmla="*/ 0 w 1229710"/>
              <a:gd name="connsiteY0" fmla="*/ 0 h 17230"/>
              <a:gd name="connsiteX1" fmla="*/ 1229710 w 1229710"/>
              <a:gd name="connsiteY1" fmla="*/ 15766 h 17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29710" h="17230">
                <a:moveTo>
                  <a:pt x="0" y="0"/>
                </a:moveTo>
                <a:cubicBezTo>
                  <a:pt x="1051022" y="17230"/>
                  <a:pt x="641088" y="15766"/>
                  <a:pt x="1229710" y="15766"/>
                </a:cubicBezTo>
              </a:path>
            </a:pathLst>
          </a:cu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563563" y="230515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zh-TW" dirty="0">
                <a:ea typeface="新細明體" charset="-120"/>
              </a:rPr>
              <a:t> Chapter 11: Implementing File Systems 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06450" y="933934"/>
            <a:ext cx="8229600" cy="4530725"/>
          </a:xfrm>
        </p:spPr>
        <p:txBody>
          <a:bodyPr/>
          <a:lstStyle/>
          <a:p>
            <a:r>
              <a:rPr lang="en-US" altLang="zh-TW" sz="2800" dirty="0">
                <a:ea typeface="新細明體" charset="-120"/>
              </a:rPr>
              <a:t>File-System Structure</a:t>
            </a:r>
          </a:p>
          <a:p>
            <a:r>
              <a:rPr lang="en-US" altLang="zh-TW" sz="2800" dirty="0">
                <a:ea typeface="新細明體" charset="-120"/>
              </a:rPr>
              <a:t>File-System Implementation </a:t>
            </a:r>
          </a:p>
          <a:p>
            <a:r>
              <a:rPr lang="en-US" altLang="zh-TW" sz="2800" dirty="0">
                <a:ea typeface="新細明體" charset="-120"/>
              </a:rPr>
              <a:t>Directory Implementation</a:t>
            </a:r>
          </a:p>
          <a:p>
            <a:r>
              <a:rPr lang="en-US" altLang="zh-TW" sz="2800" dirty="0">
                <a:ea typeface="新細明體" charset="-120"/>
              </a:rPr>
              <a:t>Allocation Methods   </a:t>
            </a:r>
            <a:r>
              <a:rPr lang="zh-TW" altLang="en-US" sz="2800" dirty="0">
                <a:ea typeface="新細明體" charset="-120"/>
              </a:rPr>
              <a:t>連續</a:t>
            </a:r>
            <a:r>
              <a:rPr lang="en-US" altLang="zh-TW" sz="2800" dirty="0">
                <a:ea typeface="新細明體" charset="-120"/>
              </a:rPr>
              <a:t>?</a:t>
            </a:r>
            <a:r>
              <a:rPr lang="zh-TW" altLang="en-US" sz="2800" dirty="0">
                <a:ea typeface="新細明體" charset="-120"/>
              </a:rPr>
              <a:t> </a:t>
            </a:r>
            <a:r>
              <a:rPr lang="en-US" altLang="zh-TW" sz="2800" dirty="0">
                <a:ea typeface="新細明體" charset="-120"/>
              </a:rPr>
              <a:t>link?</a:t>
            </a:r>
          </a:p>
          <a:p>
            <a:r>
              <a:rPr lang="en-US" altLang="zh-TW" sz="2800" dirty="0">
                <a:ea typeface="新細明體" charset="-120"/>
              </a:rPr>
              <a:t>Free-Space Management  </a:t>
            </a:r>
            <a:r>
              <a:rPr lang="zh-TW" altLang="en-US" sz="2800" dirty="0">
                <a:ea typeface="新細明體" charset="-120"/>
              </a:rPr>
              <a:t>未使用空間管理</a:t>
            </a:r>
            <a:endParaRPr lang="en-US" altLang="zh-TW" sz="2800" dirty="0">
              <a:ea typeface="新細明體" charset="-120"/>
            </a:endParaRPr>
          </a:p>
          <a:p>
            <a:r>
              <a:rPr lang="en-US" altLang="zh-TW" sz="2800" dirty="0">
                <a:ea typeface="新細明體" charset="-120"/>
              </a:rPr>
              <a:t>Efficiency and Performance</a:t>
            </a:r>
          </a:p>
          <a:p>
            <a:r>
              <a:rPr lang="en-US" altLang="zh-TW" sz="2800" dirty="0">
                <a:ea typeface="新細明體" charset="-120"/>
              </a:rPr>
              <a:t>Recovery</a:t>
            </a:r>
          </a:p>
          <a:p>
            <a:r>
              <a:rPr lang="en-US" altLang="zh-TW" sz="2800" dirty="0">
                <a:ea typeface="新細明體" charset="-120"/>
              </a:rPr>
              <a:t>Log-Structured File Systems</a:t>
            </a:r>
          </a:p>
          <a:p>
            <a:r>
              <a:rPr lang="en-US" altLang="zh-TW" sz="2800" dirty="0">
                <a:ea typeface="新細明體" charset="-120"/>
              </a:rPr>
              <a:t>NFS</a:t>
            </a:r>
          </a:p>
          <a:p>
            <a:r>
              <a:rPr lang="en-US" altLang="zh-TW" sz="2800" dirty="0">
                <a:ea typeface="新細明體" charset="-120"/>
              </a:rPr>
              <a:t>Example: WAFL File System</a:t>
            </a:r>
          </a:p>
        </p:txBody>
      </p:sp>
      <p:sp>
        <p:nvSpPr>
          <p:cNvPr id="4100" name="Rectangle 4"/>
          <p:cNvSpPr>
            <a:spLocks noChangeArrowheads="1"/>
          </p:cNvSpPr>
          <p:nvPr/>
        </p:nvSpPr>
        <p:spPr bwMode="auto">
          <a:xfrm>
            <a:off x="974725" y="1153559"/>
            <a:ext cx="702945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TW" altLang="zh-TW" sz="2400">
              <a:latin typeface="Times New Roman" charset="0"/>
              <a:ea typeface="新細明體" charset="-12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>
                <a:ea typeface="新細明體" charset="-120"/>
              </a:rPr>
              <a:t>Linked Allocation (Cont.)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23900" y="1195935"/>
            <a:ext cx="7821613" cy="1517650"/>
          </a:xfrm>
        </p:spPr>
        <p:txBody>
          <a:bodyPr/>
          <a:lstStyle/>
          <a:p>
            <a:r>
              <a:rPr lang="en-US" altLang="zh-TW" sz="2800" dirty="0">
                <a:solidFill>
                  <a:srgbClr val="FF0000"/>
                </a:solidFill>
                <a:ea typeface="新細明體" charset="-120"/>
              </a:rPr>
              <a:t>Simple</a:t>
            </a:r>
            <a:r>
              <a:rPr lang="en-US" altLang="zh-TW" sz="2800" dirty="0">
                <a:ea typeface="新細明體" charset="-120"/>
              </a:rPr>
              <a:t> – need only starting address</a:t>
            </a:r>
          </a:p>
          <a:p>
            <a:r>
              <a:rPr lang="en-US" altLang="zh-TW" sz="2800" dirty="0">
                <a:ea typeface="新細明體" charset="-120"/>
              </a:rPr>
              <a:t>Free-space management system – </a:t>
            </a:r>
            <a:r>
              <a:rPr lang="en-US" altLang="zh-TW" sz="2800" dirty="0">
                <a:solidFill>
                  <a:srgbClr val="FF0000"/>
                </a:solidFill>
                <a:ea typeface="新細明體" charset="-120"/>
              </a:rPr>
              <a:t>no waste of space </a:t>
            </a:r>
            <a:r>
              <a:rPr lang="zh-TW" altLang="en-US" sz="2800" dirty="0">
                <a:solidFill>
                  <a:srgbClr val="FF0000"/>
                </a:solidFill>
                <a:ea typeface="新細明體" charset="-120"/>
              </a:rPr>
              <a:t>   沒有</a:t>
            </a:r>
            <a:r>
              <a:rPr lang="en-US" altLang="zh-TW" sz="2800" dirty="0">
                <a:solidFill>
                  <a:srgbClr val="FF0000"/>
                </a:solidFill>
                <a:ea typeface="新細明體" charset="-120"/>
              </a:rPr>
              <a:t>fragmentation  </a:t>
            </a:r>
            <a:r>
              <a:rPr lang="zh-TW" altLang="en-US" sz="2800" dirty="0">
                <a:solidFill>
                  <a:srgbClr val="FF0000"/>
                </a:solidFill>
                <a:ea typeface="新細明體" charset="-120"/>
              </a:rPr>
              <a:t>每個</a:t>
            </a:r>
            <a:r>
              <a:rPr lang="en-US" altLang="zh-TW" sz="2800" dirty="0">
                <a:solidFill>
                  <a:srgbClr val="FF0000"/>
                </a:solidFill>
                <a:ea typeface="新細明體" charset="-120"/>
              </a:rPr>
              <a:t>free</a:t>
            </a:r>
            <a:r>
              <a:rPr lang="zh-TW" altLang="en-US" sz="2800" dirty="0">
                <a:solidFill>
                  <a:srgbClr val="FF0000"/>
                </a:solidFill>
                <a:ea typeface="新細明體" charset="-120"/>
              </a:rPr>
              <a:t>都能用</a:t>
            </a:r>
            <a:endParaRPr lang="en-US" altLang="zh-TW" sz="2800" dirty="0">
              <a:solidFill>
                <a:srgbClr val="FF0000"/>
              </a:solidFill>
              <a:ea typeface="新細明體" charset="-120"/>
            </a:endParaRPr>
          </a:p>
          <a:p>
            <a:r>
              <a:rPr lang="en-US" altLang="zh-TW" sz="2800" dirty="0">
                <a:ea typeface="新細明體" charset="-120"/>
              </a:rPr>
              <a:t>Some </a:t>
            </a:r>
            <a:r>
              <a:rPr lang="en-US" altLang="zh-TW" sz="2800" dirty="0">
                <a:solidFill>
                  <a:srgbClr val="FF0000"/>
                </a:solidFill>
                <a:ea typeface="新細明體" charset="-120"/>
              </a:rPr>
              <a:t>disadvantages</a:t>
            </a:r>
          </a:p>
          <a:p>
            <a:pPr lvl="1"/>
            <a:r>
              <a:rPr lang="en-US" altLang="zh-TW" dirty="0">
                <a:ea typeface="新細明體" charset="-120"/>
              </a:rPr>
              <a:t>No random access (only for sequential access files)</a:t>
            </a:r>
          </a:p>
          <a:p>
            <a:pPr lvl="1"/>
            <a:r>
              <a:rPr lang="en-US" altLang="zh-TW" dirty="0">
                <a:ea typeface="新細明體" charset="-120"/>
              </a:rPr>
              <a:t>Space required for pointers, If a pointer requires  4 bytes out of a 512 bytes block, 0.78 percent is used for pointers        pointer</a:t>
            </a:r>
            <a:r>
              <a:rPr lang="zh-TW" altLang="en-US" dirty="0">
                <a:ea typeface="新細明體" charset="-120"/>
              </a:rPr>
              <a:t>通常</a:t>
            </a:r>
            <a:r>
              <a:rPr lang="en-US" altLang="zh-TW" dirty="0">
                <a:ea typeface="新細明體" charset="-120"/>
              </a:rPr>
              <a:t>4 bytes</a:t>
            </a:r>
          </a:p>
          <a:p>
            <a:pPr lvl="2"/>
            <a:r>
              <a:rPr lang="en-US" altLang="zh-TW" dirty="0">
                <a:ea typeface="新細明體" charset="-120"/>
              </a:rPr>
              <a:t>Clusters (k blocks)</a:t>
            </a:r>
          </a:p>
          <a:p>
            <a:pPr lvl="1"/>
            <a:r>
              <a:rPr lang="en-US" altLang="zh-TW" dirty="0">
                <a:ea typeface="新細明體" charset="-120"/>
              </a:rPr>
              <a:t>Reliability  Issue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15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215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215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000"/>
                                        <p:tgtEl>
                                          <p:spTgt spid="215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215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000"/>
                                        <p:tgtEl>
                                          <p:spTgt spid="215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1000"/>
                                        <p:tgtEl>
                                          <p:spTgt spid="215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07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>
                <a:ea typeface="新細明體" charset="-120"/>
              </a:rPr>
              <a:t>Linked Allocation</a:t>
            </a:r>
            <a:endParaRPr lang="en-US" altLang="zh-TW" sz="2400">
              <a:ea typeface="新細明體" charset="-120"/>
            </a:endParaRPr>
          </a:p>
        </p:txBody>
      </p:sp>
      <p:pic>
        <p:nvPicPr>
          <p:cNvPr id="22531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95450" y="1019174"/>
            <a:ext cx="5919295" cy="5549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矩形 3"/>
          <p:cNvSpPr/>
          <p:nvPr/>
        </p:nvSpPr>
        <p:spPr bwMode="auto">
          <a:xfrm>
            <a:off x="2711668" y="3105807"/>
            <a:ext cx="299545" cy="268014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charset="0"/>
              </a:rPr>
              <a:t>16</a:t>
            </a:r>
            <a:endParaRPr kumimoji="0" lang="zh-TW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5" name="矩形 4"/>
          <p:cNvSpPr/>
          <p:nvPr/>
        </p:nvSpPr>
        <p:spPr bwMode="auto">
          <a:xfrm>
            <a:off x="2091558" y="4219904"/>
            <a:ext cx="299545" cy="268014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charset="0"/>
              </a:rPr>
              <a:t>1</a:t>
            </a:r>
            <a:endParaRPr kumimoji="0" lang="zh-TW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6" name="矩形 5"/>
          <p:cNvSpPr/>
          <p:nvPr/>
        </p:nvSpPr>
        <p:spPr bwMode="auto">
          <a:xfrm>
            <a:off x="2685392" y="1991711"/>
            <a:ext cx="299545" cy="268014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charset="0"/>
              </a:rPr>
              <a:t>1</a:t>
            </a:r>
            <a:r>
              <a:rPr lang="en-US" altLang="zh-TW" sz="1400" dirty="0">
                <a:latin typeface="Verdana" charset="0"/>
              </a:rPr>
              <a:t>0</a:t>
            </a:r>
            <a:endParaRPr kumimoji="0" lang="zh-TW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7" name="矩形 6"/>
          <p:cNvSpPr/>
          <p:nvPr/>
        </p:nvSpPr>
        <p:spPr bwMode="auto">
          <a:xfrm>
            <a:off x="3294990" y="3121572"/>
            <a:ext cx="299545" cy="268014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charset="0"/>
              </a:rPr>
              <a:t>25</a:t>
            </a:r>
            <a:endParaRPr kumimoji="0" lang="zh-TW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dirty="0">
                <a:ea typeface="新細明體" charset="-120"/>
              </a:rPr>
              <a:t>File-Allocation Table</a:t>
            </a:r>
            <a:endParaRPr lang="en-US" altLang="zh-TW" sz="2400" dirty="0">
              <a:ea typeface="新細明體" charset="-120"/>
            </a:endParaRPr>
          </a:p>
        </p:txBody>
      </p:sp>
      <p:pic>
        <p:nvPicPr>
          <p:cNvPr id="23555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279227" y="2793506"/>
            <a:ext cx="4635061" cy="37734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556" name="文字方塊 3"/>
          <p:cNvSpPr txBox="1">
            <a:spLocks noChangeArrowheads="1"/>
          </p:cNvSpPr>
          <p:nvPr/>
        </p:nvSpPr>
        <p:spPr bwMode="auto">
          <a:xfrm>
            <a:off x="656619" y="930057"/>
            <a:ext cx="8061708" cy="2246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buClr>
                <a:srgbClr val="C00000"/>
              </a:buClr>
              <a:buFont typeface="Wingdings" pitchFamily="2" charset="2"/>
              <a:buChar char="n"/>
            </a:pPr>
            <a:r>
              <a:rPr lang="en-US" altLang="zh-TW" sz="2800" b="1" dirty="0">
                <a:latin typeface="Candara" pitchFamily="34" charset="0"/>
                <a:ea typeface="新細明體" charset="-120"/>
              </a:rPr>
              <a:t> An important variation on linked allocation is  the use of a </a:t>
            </a:r>
            <a:r>
              <a:rPr lang="en-US" altLang="zh-TW" sz="2800" b="1" dirty="0">
                <a:solidFill>
                  <a:srgbClr val="FF0000"/>
                </a:solidFill>
                <a:latin typeface="Candara" pitchFamily="34" charset="0"/>
                <a:ea typeface="新細明體" charset="-120"/>
              </a:rPr>
              <a:t>file-allocation table (FAT)</a:t>
            </a:r>
          </a:p>
          <a:p>
            <a:pPr>
              <a:buClr>
                <a:srgbClr val="C00000"/>
              </a:buClr>
              <a:buFont typeface="Wingdings" pitchFamily="2" charset="2"/>
              <a:buChar char="n"/>
            </a:pPr>
            <a:r>
              <a:rPr lang="en-US" altLang="zh-TW" sz="2800" b="1" dirty="0">
                <a:latin typeface="Candara" pitchFamily="34" charset="0"/>
                <a:ea typeface="新細明體" charset="-120"/>
              </a:rPr>
              <a:t>The FAT allocation scheme can result in a significant number of disk head seeks, unless the FAT is cached.</a:t>
            </a:r>
            <a:endParaRPr lang="zh-TW" altLang="en-US" sz="2800" b="1" dirty="0">
              <a:latin typeface="Candara" pitchFamily="34" charset="0"/>
              <a:ea typeface="新細明體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35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2" dur="2000"/>
                                        <p:tgtEl>
                                          <p:spTgt spid="235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35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>
                <a:ea typeface="新細明體" charset="-120"/>
              </a:rPr>
              <a:t>Indexed Allocation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06450" y="1233488"/>
            <a:ext cx="8229600" cy="939800"/>
          </a:xfrm>
        </p:spPr>
        <p:txBody>
          <a:bodyPr/>
          <a:lstStyle/>
          <a:p>
            <a:r>
              <a:rPr lang="en-US" altLang="zh-TW" sz="2800" dirty="0">
                <a:ea typeface="新細明體" charset="-120"/>
              </a:rPr>
              <a:t>Brings all pointers together into the </a:t>
            </a:r>
            <a:r>
              <a:rPr lang="en-US" altLang="zh-TW" sz="2800" i="1" dirty="0">
                <a:solidFill>
                  <a:srgbClr val="FF0000"/>
                </a:solidFill>
                <a:ea typeface="新細明體" charset="-120"/>
              </a:rPr>
              <a:t>index block.</a:t>
            </a:r>
            <a:endParaRPr lang="en-US" altLang="zh-TW" sz="2800" dirty="0">
              <a:solidFill>
                <a:srgbClr val="FF0000"/>
              </a:solidFill>
              <a:ea typeface="新細明體" charset="-120"/>
            </a:endParaRPr>
          </a:p>
          <a:p>
            <a:r>
              <a:rPr lang="en-US" altLang="zh-TW" sz="2800" dirty="0">
                <a:ea typeface="新細明體" charset="-120"/>
              </a:rPr>
              <a:t>Logical view.</a:t>
            </a:r>
          </a:p>
        </p:txBody>
      </p:sp>
      <p:sp>
        <p:nvSpPr>
          <p:cNvPr id="24580" name="Rectangle 4"/>
          <p:cNvSpPr>
            <a:spLocks noChangeArrowheads="1"/>
          </p:cNvSpPr>
          <p:nvPr/>
        </p:nvSpPr>
        <p:spPr bwMode="auto">
          <a:xfrm>
            <a:off x="3044825" y="2703513"/>
            <a:ext cx="606425" cy="33178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TW" altLang="zh-TW">
              <a:ea typeface="新細明體" charset="-120"/>
            </a:endParaRPr>
          </a:p>
        </p:txBody>
      </p:sp>
      <p:sp>
        <p:nvSpPr>
          <p:cNvPr id="24581" name="Rectangle 5"/>
          <p:cNvSpPr>
            <a:spLocks noChangeArrowheads="1"/>
          </p:cNvSpPr>
          <p:nvPr/>
        </p:nvSpPr>
        <p:spPr bwMode="auto">
          <a:xfrm>
            <a:off x="3044825" y="3028950"/>
            <a:ext cx="606425" cy="33178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TW" altLang="zh-TW">
              <a:ea typeface="新細明體" charset="-120"/>
            </a:endParaRPr>
          </a:p>
        </p:txBody>
      </p:sp>
      <p:sp>
        <p:nvSpPr>
          <p:cNvPr id="24582" name="Rectangle 6"/>
          <p:cNvSpPr>
            <a:spLocks noChangeArrowheads="1"/>
          </p:cNvSpPr>
          <p:nvPr/>
        </p:nvSpPr>
        <p:spPr bwMode="auto">
          <a:xfrm>
            <a:off x="3044825" y="3354388"/>
            <a:ext cx="606425" cy="33178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TW" altLang="zh-TW">
              <a:ea typeface="新細明體" charset="-120"/>
            </a:endParaRPr>
          </a:p>
        </p:txBody>
      </p:sp>
      <p:sp>
        <p:nvSpPr>
          <p:cNvPr id="24583" name="Rectangle 7"/>
          <p:cNvSpPr>
            <a:spLocks noChangeArrowheads="1"/>
          </p:cNvSpPr>
          <p:nvPr/>
        </p:nvSpPr>
        <p:spPr bwMode="auto">
          <a:xfrm>
            <a:off x="3044825" y="3679825"/>
            <a:ext cx="606425" cy="33178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TW" altLang="zh-TW">
              <a:ea typeface="新細明體" charset="-120"/>
            </a:endParaRPr>
          </a:p>
        </p:txBody>
      </p:sp>
      <p:sp>
        <p:nvSpPr>
          <p:cNvPr id="24584" name="Rectangle 8"/>
          <p:cNvSpPr>
            <a:spLocks noChangeArrowheads="1"/>
          </p:cNvSpPr>
          <p:nvPr/>
        </p:nvSpPr>
        <p:spPr bwMode="auto">
          <a:xfrm>
            <a:off x="3044825" y="4005263"/>
            <a:ext cx="606425" cy="33178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TW" altLang="zh-TW">
              <a:ea typeface="新細明體" charset="-120"/>
            </a:endParaRPr>
          </a:p>
        </p:txBody>
      </p:sp>
      <p:sp>
        <p:nvSpPr>
          <p:cNvPr id="24585" name="Rectangle 9"/>
          <p:cNvSpPr>
            <a:spLocks noChangeArrowheads="1"/>
          </p:cNvSpPr>
          <p:nvPr/>
        </p:nvSpPr>
        <p:spPr bwMode="auto">
          <a:xfrm>
            <a:off x="4603750" y="2717800"/>
            <a:ext cx="201613" cy="173038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TW" altLang="zh-TW">
              <a:ea typeface="新細明體" charset="-120"/>
            </a:endParaRPr>
          </a:p>
        </p:txBody>
      </p:sp>
      <p:sp>
        <p:nvSpPr>
          <p:cNvPr id="24586" name="Rectangle 10"/>
          <p:cNvSpPr>
            <a:spLocks noChangeArrowheads="1"/>
          </p:cNvSpPr>
          <p:nvPr/>
        </p:nvSpPr>
        <p:spPr bwMode="auto">
          <a:xfrm>
            <a:off x="4603750" y="3086100"/>
            <a:ext cx="201613" cy="173038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TW" altLang="zh-TW">
              <a:ea typeface="新細明體" charset="-120"/>
            </a:endParaRPr>
          </a:p>
        </p:txBody>
      </p:sp>
      <p:sp>
        <p:nvSpPr>
          <p:cNvPr id="24587" name="Rectangle 11"/>
          <p:cNvSpPr>
            <a:spLocks noChangeArrowheads="1"/>
          </p:cNvSpPr>
          <p:nvPr/>
        </p:nvSpPr>
        <p:spPr bwMode="auto">
          <a:xfrm>
            <a:off x="4603750" y="3454400"/>
            <a:ext cx="201613" cy="173038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TW" altLang="zh-TW">
              <a:ea typeface="新細明體" charset="-120"/>
            </a:endParaRPr>
          </a:p>
        </p:txBody>
      </p:sp>
      <p:sp>
        <p:nvSpPr>
          <p:cNvPr id="24588" name="Rectangle 12"/>
          <p:cNvSpPr>
            <a:spLocks noChangeArrowheads="1"/>
          </p:cNvSpPr>
          <p:nvPr/>
        </p:nvSpPr>
        <p:spPr bwMode="auto">
          <a:xfrm>
            <a:off x="4603750" y="3822700"/>
            <a:ext cx="201613" cy="173038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TW" altLang="zh-TW">
              <a:ea typeface="新細明體" charset="-120"/>
            </a:endParaRPr>
          </a:p>
        </p:txBody>
      </p:sp>
      <p:sp>
        <p:nvSpPr>
          <p:cNvPr id="24589" name="Rectangle 13"/>
          <p:cNvSpPr>
            <a:spLocks noChangeArrowheads="1"/>
          </p:cNvSpPr>
          <p:nvPr/>
        </p:nvSpPr>
        <p:spPr bwMode="auto">
          <a:xfrm>
            <a:off x="4603750" y="4191000"/>
            <a:ext cx="201613" cy="173038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TW" altLang="zh-TW">
              <a:ea typeface="新細明體" charset="-120"/>
            </a:endParaRPr>
          </a:p>
        </p:txBody>
      </p:sp>
      <p:sp>
        <p:nvSpPr>
          <p:cNvPr id="24590" name="Line 14"/>
          <p:cNvSpPr>
            <a:spLocks noChangeShapeType="1"/>
          </p:cNvSpPr>
          <p:nvPr/>
        </p:nvSpPr>
        <p:spPr bwMode="auto">
          <a:xfrm>
            <a:off x="3679825" y="2805113"/>
            <a:ext cx="9239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none" w="med" len="med"/>
            <a:tailEnd type="triangle" w="med" len="med"/>
          </a:ln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4591" name="Line 15"/>
          <p:cNvSpPr>
            <a:spLocks noChangeShapeType="1"/>
          </p:cNvSpPr>
          <p:nvPr/>
        </p:nvSpPr>
        <p:spPr bwMode="auto">
          <a:xfrm>
            <a:off x="3644900" y="3144838"/>
            <a:ext cx="9239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none" w="med" len="med"/>
            <a:tailEnd type="triangle" w="med" len="med"/>
          </a:ln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4592" name="Line 16"/>
          <p:cNvSpPr>
            <a:spLocks noChangeShapeType="1"/>
          </p:cNvSpPr>
          <p:nvPr/>
        </p:nvSpPr>
        <p:spPr bwMode="auto">
          <a:xfrm>
            <a:off x="3652838" y="3556000"/>
            <a:ext cx="9239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none" w="med" len="med"/>
            <a:tailEnd type="triangle" w="med" len="med"/>
          </a:ln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4593" name="Line 17"/>
          <p:cNvSpPr>
            <a:spLocks noChangeShapeType="1"/>
          </p:cNvSpPr>
          <p:nvPr/>
        </p:nvSpPr>
        <p:spPr bwMode="auto">
          <a:xfrm>
            <a:off x="3633679" y="3910013"/>
            <a:ext cx="9239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none" w="med" len="med"/>
            <a:tailEnd type="triangle" w="med" len="med"/>
          </a:ln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4594" name="Line 18"/>
          <p:cNvSpPr>
            <a:spLocks noChangeShapeType="1"/>
          </p:cNvSpPr>
          <p:nvPr/>
        </p:nvSpPr>
        <p:spPr bwMode="auto">
          <a:xfrm>
            <a:off x="3640138" y="4264025"/>
            <a:ext cx="9239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none" w="med" len="med"/>
            <a:tailEnd type="triangle" w="med" len="med"/>
          </a:ln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4595" name="Text Box 19"/>
          <p:cNvSpPr txBox="1">
            <a:spLocks noChangeArrowheads="1"/>
          </p:cNvSpPr>
          <p:nvPr/>
        </p:nvSpPr>
        <p:spPr bwMode="auto">
          <a:xfrm>
            <a:off x="2554742" y="4550416"/>
            <a:ext cx="165622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TW" sz="2400" b="1" dirty="0">
                <a:latin typeface="Candara" pitchFamily="34" charset="0"/>
                <a:ea typeface="新細明體" charset="-120"/>
              </a:rPr>
              <a:t>index table</a:t>
            </a:r>
          </a:p>
        </p:txBody>
      </p:sp>
      <p:sp>
        <p:nvSpPr>
          <p:cNvPr id="20" name="Text Box 19"/>
          <p:cNvSpPr txBox="1">
            <a:spLocks noChangeArrowheads="1"/>
          </p:cNvSpPr>
          <p:nvPr/>
        </p:nvSpPr>
        <p:spPr bwMode="auto">
          <a:xfrm>
            <a:off x="5021148" y="3441574"/>
            <a:ext cx="1032655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TW" sz="2400" b="1" dirty="0">
                <a:latin typeface="Candara" pitchFamily="34" charset="0"/>
                <a:ea typeface="新細明體" charset="-120"/>
              </a:rPr>
              <a:t>blocks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>
                <a:ea typeface="新細明體" charset="-120"/>
              </a:rPr>
              <a:t>Example of Indexed Allocation</a:t>
            </a:r>
            <a:endParaRPr lang="en-US" altLang="zh-TW" sz="2400">
              <a:ea typeface="新細明體" charset="-120"/>
            </a:endParaRPr>
          </a:p>
        </p:txBody>
      </p:sp>
      <p:pic>
        <p:nvPicPr>
          <p:cNvPr id="25603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25538" y="1082675"/>
            <a:ext cx="6627812" cy="5241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手繪多邊形 3"/>
          <p:cNvSpPr/>
          <p:nvPr/>
        </p:nvSpPr>
        <p:spPr bwMode="auto">
          <a:xfrm>
            <a:off x="5691352" y="3168870"/>
            <a:ext cx="1053651" cy="1356070"/>
          </a:xfrm>
          <a:custGeom>
            <a:avLst/>
            <a:gdLst>
              <a:gd name="connsiteX0" fmla="*/ 296070 w 1081707"/>
              <a:gd name="connsiteY0" fmla="*/ 158884 h 1546485"/>
              <a:gd name="connsiteX1" fmla="*/ 154180 w 1081707"/>
              <a:gd name="connsiteY1" fmla="*/ 253477 h 1546485"/>
              <a:gd name="connsiteX2" fmla="*/ 106883 w 1081707"/>
              <a:gd name="connsiteY2" fmla="*/ 332305 h 1546485"/>
              <a:gd name="connsiteX3" fmla="*/ 75352 w 1081707"/>
              <a:gd name="connsiteY3" fmla="*/ 379601 h 1546485"/>
              <a:gd name="connsiteX4" fmla="*/ 43821 w 1081707"/>
              <a:gd name="connsiteY4" fmla="*/ 442663 h 1546485"/>
              <a:gd name="connsiteX5" fmla="*/ 43821 w 1081707"/>
              <a:gd name="connsiteY5" fmla="*/ 1294001 h 1546485"/>
              <a:gd name="connsiteX6" fmla="*/ 59587 w 1081707"/>
              <a:gd name="connsiteY6" fmla="*/ 1341298 h 1546485"/>
              <a:gd name="connsiteX7" fmla="*/ 75352 w 1081707"/>
              <a:gd name="connsiteY7" fmla="*/ 1404360 h 1546485"/>
              <a:gd name="connsiteX8" fmla="*/ 169945 w 1081707"/>
              <a:gd name="connsiteY8" fmla="*/ 1498953 h 1546485"/>
              <a:gd name="connsiteX9" fmla="*/ 311835 w 1081707"/>
              <a:gd name="connsiteY9" fmla="*/ 1530484 h 1546485"/>
              <a:gd name="connsiteX10" fmla="*/ 453725 w 1081707"/>
              <a:gd name="connsiteY10" fmla="*/ 1546249 h 1546485"/>
              <a:gd name="connsiteX11" fmla="*/ 674442 w 1081707"/>
              <a:gd name="connsiteY11" fmla="*/ 1530484 h 1546485"/>
              <a:gd name="connsiteX12" fmla="*/ 769035 w 1081707"/>
              <a:gd name="connsiteY12" fmla="*/ 1435891 h 1546485"/>
              <a:gd name="connsiteX13" fmla="*/ 816332 w 1081707"/>
              <a:gd name="connsiteY13" fmla="*/ 1404360 h 1546485"/>
              <a:gd name="connsiteX14" fmla="*/ 832097 w 1081707"/>
              <a:gd name="connsiteY14" fmla="*/ 1357063 h 1546485"/>
              <a:gd name="connsiteX15" fmla="*/ 958221 w 1081707"/>
              <a:gd name="connsiteY15" fmla="*/ 1167877 h 1546485"/>
              <a:gd name="connsiteX16" fmla="*/ 973987 w 1081707"/>
              <a:gd name="connsiteY16" fmla="*/ 174649 h 1546485"/>
              <a:gd name="connsiteX17" fmla="*/ 895159 w 1081707"/>
              <a:gd name="connsiteY17" fmla="*/ 64291 h 1546485"/>
              <a:gd name="connsiteX18" fmla="*/ 863628 w 1081707"/>
              <a:gd name="connsiteY18" fmla="*/ 16994 h 1546485"/>
              <a:gd name="connsiteX19" fmla="*/ 359132 w 1081707"/>
              <a:gd name="connsiteY19" fmla="*/ 48525 h 1546485"/>
              <a:gd name="connsiteX20" fmla="*/ 311835 w 1081707"/>
              <a:gd name="connsiteY20" fmla="*/ 64291 h 1546485"/>
              <a:gd name="connsiteX21" fmla="*/ 296070 w 1081707"/>
              <a:gd name="connsiteY21" fmla="*/ 158884 h 1546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081707" h="1546485">
                <a:moveTo>
                  <a:pt x="296070" y="158884"/>
                </a:moveTo>
                <a:cubicBezTo>
                  <a:pt x="269794" y="190415"/>
                  <a:pt x="183426" y="204734"/>
                  <a:pt x="154180" y="253477"/>
                </a:cubicBezTo>
                <a:cubicBezTo>
                  <a:pt x="138414" y="279753"/>
                  <a:pt x="123124" y="306320"/>
                  <a:pt x="106883" y="332305"/>
                </a:cubicBezTo>
                <a:cubicBezTo>
                  <a:pt x="96841" y="348373"/>
                  <a:pt x="84753" y="363150"/>
                  <a:pt x="75352" y="379601"/>
                </a:cubicBezTo>
                <a:cubicBezTo>
                  <a:pt x="63692" y="400006"/>
                  <a:pt x="54331" y="421642"/>
                  <a:pt x="43821" y="442663"/>
                </a:cubicBezTo>
                <a:cubicBezTo>
                  <a:pt x="0" y="793240"/>
                  <a:pt x="16096" y="614743"/>
                  <a:pt x="43821" y="1294001"/>
                </a:cubicBezTo>
                <a:cubicBezTo>
                  <a:pt x="44499" y="1310606"/>
                  <a:pt x="55022" y="1325319"/>
                  <a:pt x="59587" y="1341298"/>
                </a:cubicBezTo>
                <a:cubicBezTo>
                  <a:pt x="65540" y="1362132"/>
                  <a:pt x="65662" y="1384980"/>
                  <a:pt x="75352" y="1404360"/>
                </a:cubicBezTo>
                <a:cubicBezTo>
                  <a:pt x="97286" y="1448229"/>
                  <a:pt x="127273" y="1477617"/>
                  <a:pt x="169945" y="1498953"/>
                </a:cubicBezTo>
                <a:cubicBezTo>
                  <a:pt x="207036" y="1517498"/>
                  <a:pt x="278814" y="1526081"/>
                  <a:pt x="311835" y="1530484"/>
                </a:cubicBezTo>
                <a:cubicBezTo>
                  <a:pt x="359005" y="1536773"/>
                  <a:pt x="406428" y="1540994"/>
                  <a:pt x="453725" y="1546249"/>
                </a:cubicBezTo>
                <a:cubicBezTo>
                  <a:pt x="527297" y="1540994"/>
                  <a:pt x="602439" y="1546485"/>
                  <a:pt x="674442" y="1530484"/>
                </a:cubicBezTo>
                <a:cubicBezTo>
                  <a:pt x="740686" y="1515763"/>
                  <a:pt x="731564" y="1473361"/>
                  <a:pt x="769035" y="1435891"/>
                </a:cubicBezTo>
                <a:cubicBezTo>
                  <a:pt x="782433" y="1422493"/>
                  <a:pt x="800566" y="1414870"/>
                  <a:pt x="816332" y="1404360"/>
                </a:cubicBezTo>
                <a:cubicBezTo>
                  <a:pt x="821587" y="1388594"/>
                  <a:pt x="824139" y="1371652"/>
                  <a:pt x="832097" y="1357063"/>
                </a:cubicBezTo>
                <a:cubicBezTo>
                  <a:pt x="881562" y="1266376"/>
                  <a:pt x="904122" y="1240010"/>
                  <a:pt x="958221" y="1167877"/>
                </a:cubicBezTo>
                <a:cubicBezTo>
                  <a:pt x="1081707" y="797420"/>
                  <a:pt x="1015434" y="1031220"/>
                  <a:pt x="973987" y="174649"/>
                </a:cubicBezTo>
                <a:cubicBezTo>
                  <a:pt x="970452" y="101584"/>
                  <a:pt x="942547" y="95883"/>
                  <a:pt x="895159" y="64291"/>
                </a:cubicBezTo>
                <a:cubicBezTo>
                  <a:pt x="884649" y="48525"/>
                  <a:pt x="882528" y="18344"/>
                  <a:pt x="863628" y="16994"/>
                </a:cubicBezTo>
                <a:cubicBezTo>
                  <a:pt x="625718" y="0"/>
                  <a:pt x="540924" y="18227"/>
                  <a:pt x="359132" y="48525"/>
                </a:cubicBezTo>
                <a:cubicBezTo>
                  <a:pt x="343366" y="53780"/>
                  <a:pt x="321494" y="50768"/>
                  <a:pt x="311835" y="64291"/>
                </a:cubicBezTo>
                <a:cubicBezTo>
                  <a:pt x="278642" y="110761"/>
                  <a:pt x="322346" y="127353"/>
                  <a:pt x="296070" y="158884"/>
                </a:cubicBezTo>
                <a:close/>
              </a:path>
            </a:pathLst>
          </a:cu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dirty="0">
                <a:ea typeface="新細明體" charset="-120"/>
              </a:rPr>
              <a:t>Indexed Allocation (Cont.)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43386" y="1075828"/>
            <a:ext cx="8104188" cy="2319337"/>
          </a:xfrm>
        </p:spPr>
        <p:txBody>
          <a:bodyPr/>
          <a:lstStyle/>
          <a:p>
            <a:r>
              <a:rPr lang="en-US" altLang="zh-TW" sz="2800" dirty="0">
                <a:ea typeface="新細明體" charset="-120"/>
              </a:rPr>
              <a:t>Need index table</a:t>
            </a:r>
          </a:p>
          <a:p>
            <a:r>
              <a:rPr lang="en-US" altLang="zh-TW" sz="2800" dirty="0">
                <a:solidFill>
                  <a:srgbClr val="FF0000"/>
                </a:solidFill>
                <a:ea typeface="新細明體" charset="-120"/>
              </a:rPr>
              <a:t>Random access  </a:t>
            </a:r>
            <a:r>
              <a:rPr lang="zh-TW" altLang="en-US" sz="2800" dirty="0">
                <a:solidFill>
                  <a:srgbClr val="FF0000"/>
                </a:solidFill>
                <a:ea typeface="新細明體" charset="-120"/>
              </a:rPr>
              <a:t>可以抓任何一個地方</a:t>
            </a:r>
            <a:endParaRPr lang="en-US" altLang="zh-TW" sz="2800" dirty="0">
              <a:solidFill>
                <a:srgbClr val="FF0000"/>
              </a:solidFill>
              <a:ea typeface="新細明體" charset="-120"/>
            </a:endParaRPr>
          </a:p>
          <a:p>
            <a:r>
              <a:rPr lang="en-US" altLang="zh-TW" sz="2800" dirty="0">
                <a:solidFill>
                  <a:srgbClr val="FF0000"/>
                </a:solidFill>
                <a:ea typeface="新細明體" charset="-120"/>
              </a:rPr>
              <a:t>Dynamic access </a:t>
            </a:r>
            <a:r>
              <a:rPr lang="en-US" altLang="zh-TW" sz="2800" dirty="0">
                <a:ea typeface="新細明體" charset="-120"/>
              </a:rPr>
              <a:t>without external fragmentation, but have overhead of index block.</a:t>
            </a:r>
          </a:p>
          <a:p>
            <a:r>
              <a:rPr lang="en-US" altLang="zh-TW" sz="2800" dirty="0">
                <a:ea typeface="新細明體" charset="-120"/>
              </a:rPr>
              <a:t>Mapping from logical to physical in a file of maximum size of 256K words and block size of 512 words(0.5K).  </a:t>
            </a:r>
          </a:p>
          <a:p>
            <a:pPr lvl="1"/>
            <a:r>
              <a:rPr lang="en-US" altLang="zh-TW" sz="2800" dirty="0">
                <a:ea typeface="新細明體" charset="-120"/>
              </a:rPr>
              <a:t>Only 1 block is needed for index table.</a:t>
            </a:r>
            <a:r>
              <a:rPr lang="zh-TW" altLang="en-US" sz="2800" dirty="0">
                <a:ea typeface="新細明體" charset="-120"/>
              </a:rPr>
              <a:t>  </a:t>
            </a:r>
            <a:r>
              <a:rPr lang="en-US" altLang="zh-TW" sz="2800" dirty="0">
                <a:ea typeface="新細明體" charset="-120"/>
              </a:rPr>
              <a:t>256K/0.5K = 512 blocks  </a:t>
            </a:r>
            <a:r>
              <a:rPr lang="zh-TW" altLang="en-US" sz="2800" dirty="0">
                <a:ea typeface="新細明體" charset="-120"/>
              </a:rPr>
              <a:t>剛好用到一個</a:t>
            </a:r>
            <a:r>
              <a:rPr lang="en-US" altLang="zh-TW" sz="2800" dirty="0">
                <a:ea typeface="新細明體" charset="-120"/>
              </a:rPr>
              <a:t>block 512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66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266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266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266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000"/>
                                        <p:tgtEl>
                                          <p:spTgt spid="266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7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>
          <a:xfrm>
            <a:off x="839788" y="277813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zh-TW" dirty="0">
                <a:ea typeface="新細明體" charset="-120"/>
              </a:rPr>
              <a:t>Indexed Allocation – Mapping (Cont.)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22216" y="1170426"/>
            <a:ext cx="7896115" cy="1181100"/>
          </a:xfrm>
        </p:spPr>
        <p:txBody>
          <a:bodyPr/>
          <a:lstStyle/>
          <a:p>
            <a:r>
              <a:rPr lang="en-US" altLang="zh-TW" sz="2800" dirty="0">
                <a:ea typeface="新細明體" charset="-120"/>
              </a:rPr>
              <a:t>Mapping from logical to physical in a file of unbounded length (block size of 512 words).</a:t>
            </a:r>
          </a:p>
          <a:p>
            <a:r>
              <a:rPr lang="zh-TW" altLang="en-US" sz="2800" dirty="0">
                <a:ea typeface="新細明體" charset="-120"/>
              </a:rPr>
              <a:t>大檔需要大量</a:t>
            </a:r>
            <a:r>
              <a:rPr lang="en-US" altLang="zh-TW" sz="2800" dirty="0">
                <a:ea typeface="新細明體" charset="-120"/>
              </a:rPr>
              <a:t>index block</a:t>
            </a:r>
          </a:p>
          <a:p>
            <a:pPr lvl="1"/>
            <a:r>
              <a:rPr lang="en-US" altLang="zh-TW" sz="2800" dirty="0">
                <a:solidFill>
                  <a:srgbClr val="FF0000"/>
                </a:solidFill>
                <a:ea typeface="新細明體" charset="-120"/>
              </a:rPr>
              <a:t>Linked scheme </a:t>
            </a:r>
            <a:r>
              <a:rPr lang="en-US" altLang="zh-TW" sz="2800" dirty="0">
                <a:ea typeface="新細明體" charset="-120"/>
              </a:rPr>
              <a:t>– Link blocks of index table (no limit on size).  </a:t>
            </a:r>
          </a:p>
          <a:p>
            <a:pPr lvl="1"/>
            <a:r>
              <a:rPr lang="zh-TW" altLang="en-US" sz="2800" dirty="0">
                <a:ea typeface="新細明體" charset="-120"/>
              </a:rPr>
              <a:t>可以把所有</a:t>
            </a:r>
            <a:r>
              <a:rPr lang="en-US" altLang="zh-TW" sz="2800" dirty="0">
                <a:ea typeface="新細明體" charset="-120"/>
              </a:rPr>
              <a:t>index</a:t>
            </a:r>
            <a:r>
              <a:rPr lang="zh-TW" altLang="en-US" sz="2800" dirty="0">
                <a:ea typeface="新細明體" charset="-120"/>
              </a:rPr>
              <a:t> </a:t>
            </a:r>
            <a:r>
              <a:rPr lang="en-US" altLang="zh-TW" sz="2800" dirty="0">
                <a:ea typeface="新細明體" charset="-120"/>
              </a:rPr>
              <a:t>block</a:t>
            </a:r>
            <a:r>
              <a:rPr lang="zh-TW" altLang="en-US" sz="2800" dirty="0">
                <a:ea typeface="新細明體" charset="-120"/>
              </a:rPr>
              <a:t>用</a:t>
            </a:r>
            <a:r>
              <a:rPr lang="en-US" altLang="zh-TW" sz="2800" dirty="0">
                <a:ea typeface="新細明體" charset="-120"/>
              </a:rPr>
              <a:t>link</a:t>
            </a:r>
            <a:r>
              <a:rPr lang="zh-TW" altLang="en-US" sz="2800" dirty="0">
                <a:ea typeface="新細明體" charset="-120"/>
              </a:rPr>
              <a:t>串起來</a:t>
            </a:r>
            <a:endParaRPr lang="en-US" altLang="zh-TW" sz="2800" dirty="0">
              <a:ea typeface="新細明體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76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276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276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000"/>
                                        <p:tgtEl>
                                          <p:spTgt spid="276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651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>
          <a:xfrm>
            <a:off x="1006475" y="277813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zh-TW">
                <a:ea typeface="新細明體" charset="-120"/>
              </a:rPr>
              <a:t>Indexed Allocation – Mapping (Cont.)</a:t>
            </a:r>
          </a:p>
        </p:txBody>
      </p:sp>
      <p:sp>
        <p:nvSpPr>
          <p:cNvPr id="28675" name="Rectangle 3"/>
          <p:cNvSpPr>
            <a:spLocks noChangeArrowheads="1"/>
          </p:cNvSpPr>
          <p:nvPr/>
        </p:nvSpPr>
        <p:spPr bwMode="auto">
          <a:xfrm>
            <a:off x="4357688" y="1400174"/>
            <a:ext cx="1674812" cy="3960101"/>
          </a:xfrm>
          <a:prstGeom prst="rect">
            <a:avLst/>
          </a:prstGeom>
          <a:solidFill>
            <a:srgbClr val="33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TW" altLang="zh-TW">
              <a:ea typeface="新細明體" charset="-120"/>
            </a:endParaRPr>
          </a:p>
        </p:txBody>
      </p:sp>
      <p:sp>
        <p:nvSpPr>
          <p:cNvPr id="28676" name="Rectangle 4"/>
          <p:cNvSpPr>
            <a:spLocks noChangeArrowheads="1"/>
          </p:cNvSpPr>
          <p:nvPr/>
        </p:nvSpPr>
        <p:spPr bwMode="auto">
          <a:xfrm>
            <a:off x="4646613" y="1703388"/>
            <a:ext cx="1096962" cy="2746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TW" altLang="zh-TW">
              <a:ea typeface="新細明體" charset="-120"/>
            </a:endParaRPr>
          </a:p>
        </p:txBody>
      </p:sp>
      <p:sp>
        <p:nvSpPr>
          <p:cNvPr id="28677" name="Rectangle 5"/>
          <p:cNvSpPr>
            <a:spLocks noChangeArrowheads="1"/>
          </p:cNvSpPr>
          <p:nvPr/>
        </p:nvSpPr>
        <p:spPr bwMode="auto">
          <a:xfrm>
            <a:off x="4648200" y="1981200"/>
            <a:ext cx="1096963" cy="2746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TW" altLang="zh-TW">
              <a:ea typeface="新細明體" charset="-120"/>
            </a:endParaRPr>
          </a:p>
        </p:txBody>
      </p:sp>
      <p:sp>
        <p:nvSpPr>
          <p:cNvPr id="28678" name="Rectangle 6"/>
          <p:cNvSpPr>
            <a:spLocks noChangeArrowheads="1"/>
          </p:cNvSpPr>
          <p:nvPr/>
        </p:nvSpPr>
        <p:spPr bwMode="auto">
          <a:xfrm>
            <a:off x="4649788" y="2222938"/>
            <a:ext cx="1088860" cy="2615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TW" altLang="zh-TW">
              <a:ea typeface="新細明體" charset="-120"/>
            </a:endParaRPr>
          </a:p>
        </p:txBody>
      </p:sp>
      <p:sp>
        <p:nvSpPr>
          <p:cNvPr id="28679" name="Rectangle 7"/>
          <p:cNvSpPr>
            <a:spLocks noChangeArrowheads="1"/>
          </p:cNvSpPr>
          <p:nvPr/>
        </p:nvSpPr>
        <p:spPr bwMode="auto">
          <a:xfrm>
            <a:off x="4646613" y="2846388"/>
            <a:ext cx="1096962" cy="2746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TW" altLang="zh-TW">
              <a:ea typeface="新細明體" charset="-120"/>
            </a:endParaRPr>
          </a:p>
        </p:txBody>
      </p:sp>
      <p:sp>
        <p:nvSpPr>
          <p:cNvPr id="28680" name="Rectangle 8"/>
          <p:cNvSpPr>
            <a:spLocks noChangeArrowheads="1"/>
          </p:cNvSpPr>
          <p:nvPr/>
        </p:nvSpPr>
        <p:spPr bwMode="auto">
          <a:xfrm>
            <a:off x="4648200" y="3124200"/>
            <a:ext cx="1096963" cy="2746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TW" altLang="zh-TW">
              <a:ea typeface="新細明體" charset="-120"/>
            </a:endParaRPr>
          </a:p>
        </p:txBody>
      </p:sp>
      <p:sp>
        <p:nvSpPr>
          <p:cNvPr id="28681" name="Rectangle 9"/>
          <p:cNvSpPr>
            <a:spLocks noChangeArrowheads="1"/>
          </p:cNvSpPr>
          <p:nvPr/>
        </p:nvSpPr>
        <p:spPr bwMode="auto">
          <a:xfrm>
            <a:off x="4648200" y="4259324"/>
            <a:ext cx="1066800" cy="838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TW" altLang="zh-TW">
              <a:ea typeface="新細明體" charset="-120"/>
            </a:endParaRPr>
          </a:p>
        </p:txBody>
      </p:sp>
      <p:sp>
        <p:nvSpPr>
          <p:cNvPr id="28682" name="Rectangle 10"/>
          <p:cNvSpPr>
            <a:spLocks noChangeArrowheads="1"/>
          </p:cNvSpPr>
          <p:nvPr/>
        </p:nvSpPr>
        <p:spPr bwMode="auto">
          <a:xfrm>
            <a:off x="6858000" y="1408392"/>
            <a:ext cx="1066800" cy="403860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TW" altLang="zh-TW">
              <a:ea typeface="新細明體" charset="-120"/>
            </a:endParaRPr>
          </a:p>
        </p:txBody>
      </p:sp>
      <p:sp>
        <p:nvSpPr>
          <p:cNvPr id="28683" name="Rectangle 11"/>
          <p:cNvSpPr>
            <a:spLocks noChangeArrowheads="1"/>
          </p:cNvSpPr>
          <p:nvPr/>
        </p:nvSpPr>
        <p:spPr bwMode="auto">
          <a:xfrm>
            <a:off x="7038975" y="1636992"/>
            <a:ext cx="733425" cy="685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TW" altLang="zh-TW">
              <a:ea typeface="新細明體" charset="-120"/>
            </a:endParaRPr>
          </a:p>
        </p:txBody>
      </p:sp>
      <p:sp>
        <p:nvSpPr>
          <p:cNvPr id="28684" name="Rectangle 12"/>
          <p:cNvSpPr>
            <a:spLocks noChangeArrowheads="1"/>
          </p:cNvSpPr>
          <p:nvPr/>
        </p:nvSpPr>
        <p:spPr bwMode="auto">
          <a:xfrm>
            <a:off x="7038975" y="2551392"/>
            <a:ext cx="733425" cy="685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TW" altLang="zh-TW">
              <a:ea typeface="新細明體" charset="-120"/>
            </a:endParaRPr>
          </a:p>
        </p:txBody>
      </p:sp>
      <p:sp>
        <p:nvSpPr>
          <p:cNvPr id="28685" name="Rectangle 13"/>
          <p:cNvSpPr>
            <a:spLocks noChangeArrowheads="1"/>
          </p:cNvSpPr>
          <p:nvPr/>
        </p:nvSpPr>
        <p:spPr bwMode="auto">
          <a:xfrm>
            <a:off x="7038975" y="3465792"/>
            <a:ext cx="733425" cy="685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TW" altLang="zh-TW">
              <a:ea typeface="新細明體" charset="-120"/>
            </a:endParaRPr>
          </a:p>
        </p:txBody>
      </p:sp>
      <p:sp>
        <p:nvSpPr>
          <p:cNvPr id="28686" name="Rectangle 14"/>
          <p:cNvSpPr>
            <a:spLocks noChangeArrowheads="1"/>
          </p:cNvSpPr>
          <p:nvPr/>
        </p:nvSpPr>
        <p:spPr bwMode="auto">
          <a:xfrm>
            <a:off x="2665413" y="1931988"/>
            <a:ext cx="1096962" cy="274637"/>
          </a:xfrm>
          <a:prstGeom prst="rect">
            <a:avLst/>
          </a:prstGeom>
          <a:solidFill>
            <a:srgbClr val="92D05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TW" altLang="zh-TW">
              <a:ea typeface="新細明體" charset="-120"/>
            </a:endParaRPr>
          </a:p>
        </p:txBody>
      </p:sp>
      <p:sp>
        <p:nvSpPr>
          <p:cNvPr id="28687" name="Rectangle 15"/>
          <p:cNvSpPr>
            <a:spLocks noChangeArrowheads="1"/>
          </p:cNvSpPr>
          <p:nvPr/>
        </p:nvSpPr>
        <p:spPr bwMode="auto">
          <a:xfrm>
            <a:off x="2667000" y="2209473"/>
            <a:ext cx="1096963" cy="274638"/>
          </a:xfrm>
          <a:prstGeom prst="rect">
            <a:avLst/>
          </a:prstGeom>
          <a:solidFill>
            <a:srgbClr val="92D05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TW" altLang="zh-TW">
              <a:ea typeface="新細明體" charset="-120"/>
            </a:endParaRPr>
          </a:p>
        </p:txBody>
      </p:sp>
      <p:sp>
        <p:nvSpPr>
          <p:cNvPr id="28688" name="Rectangle 16"/>
          <p:cNvSpPr>
            <a:spLocks noChangeArrowheads="1"/>
          </p:cNvSpPr>
          <p:nvPr/>
        </p:nvSpPr>
        <p:spPr bwMode="auto">
          <a:xfrm>
            <a:off x="2667000" y="2469932"/>
            <a:ext cx="1096963" cy="1752600"/>
          </a:xfrm>
          <a:prstGeom prst="rect">
            <a:avLst/>
          </a:prstGeom>
          <a:solidFill>
            <a:srgbClr val="92D05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TW" altLang="zh-TW">
              <a:ea typeface="新細明體" charset="-120"/>
            </a:endParaRPr>
          </a:p>
        </p:txBody>
      </p:sp>
      <p:sp>
        <p:nvSpPr>
          <p:cNvPr id="28689" name="Rectangle 17"/>
          <p:cNvSpPr>
            <a:spLocks noChangeArrowheads="1"/>
          </p:cNvSpPr>
          <p:nvPr/>
        </p:nvSpPr>
        <p:spPr bwMode="auto">
          <a:xfrm>
            <a:off x="2667000" y="4191000"/>
            <a:ext cx="1096963" cy="274638"/>
          </a:xfrm>
          <a:prstGeom prst="rect">
            <a:avLst/>
          </a:prstGeom>
          <a:solidFill>
            <a:srgbClr val="92D05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TW" altLang="zh-TW">
              <a:ea typeface="新細明體" charset="-120"/>
            </a:endParaRPr>
          </a:p>
        </p:txBody>
      </p:sp>
      <p:sp>
        <p:nvSpPr>
          <p:cNvPr id="28690" name="Rectangle 18"/>
          <p:cNvSpPr>
            <a:spLocks noChangeArrowheads="1"/>
          </p:cNvSpPr>
          <p:nvPr/>
        </p:nvSpPr>
        <p:spPr bwMode="auto">
          <a:xfrm>
            <a:off x="1028700" y="1905000"/>
            <a:ext cx="1096963" cy="2746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TW" altLang="zh-TW">
              <a:ea typeface="新細明體" charset="-120"/>
            </a:endParaRPr>
          </a:p>
        </p:txBody>
      </p:sp>
      <p:sp>
        <p:nvSpPr>
          <p:cNvPr id="28691" name="Line 19"/>
          <p:cNvSpPr>
            <a:spLocks noChangeShapeType="1"/>
          </p:cNvSpPr>
          <p:nvPr/>
        </p:nvSpPr>
        <p:spPr bwMode="auto">
          <a:xfrm>
            <a:off x="2133600" y="2028825"/>
            <a:ext cx="533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med" len="med"/>
            <a:tailEnd type="triangle" w="med" len="med"/>
          </a:ln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8692" name="Line 20"/>
          <p:cNvSpPr>
            <a:spLocks noChangeShapeType="1"/>
          </p:cNvSpPr>
          <p:nvPr/>
        </p:nvSpPr>
        <p:spPr bwMode="auto">
          <a:xfrm flipV="1">
            <a:off x="3757613" y="1828800"/>
            <a:ext cx="890587" cy="2286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med" len="med"/>
            <a:tailEnd type="triangle" w="med" len="med"/>
          </a:ln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8693" name="Line 21"/>
          <p:cNvSpPr>
            <a:spLocks noChangeShapeType="1"/>
          </p:cNvSpPr>
          <p:nvPr/>
        </p:nvSpPr>
        <p:spPr bwMode="auto">
          <a:xfrm>
            <a:off x="3757613" y="2281238"/>
            <a:ext cx="885825" cy="7048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med" len="med"/>
            <a:tailEnd type="triangle" w="med" len="med"/>
          </a:ln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8694" name="Line 22"/>
          <p:cNvSpPr>
            <a:spLocks noChangeShapeType="1"/>
          </p:cNvSpPr>
          <p:nvPr/>
        </p:nvSpPr>
        <p:spPr bwMode="auto">
          <a:xfrm>
            <a:off x="3767138" y="4300538"/>
            <a:ext cx="885825" cy="2667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med" len="med"/>
            <a:tailEnd type="triangle" w="med" len="med"/>
          </a:ln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8695" name="Text Box 23"/>
          <p:cNvSpPr txBox="1">
            <a:spLocks noChangeArrowheads="1"/>
          </p:cNvSpPr>
          <p:nvPr/>
        </p:nvSpPr>
        <p:spPr bwMode="auto">
          <a:xfrm>
            <a:off x="3094038" y="3009900"/>
            <a:ext cx="2603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TW">
                <a:latin typeface="Helvetica" charset="0"/>
                <a:ea typeface="新細明體" charset="-120"/>
                <a:sym typeface="MT Extra" pitchFamily="18" charset="2"/>
              </a:rPr>
              <a:t></a:t>
            </a:r>
            <a:endParaRPr lang="en-US" altLang="zh-TW">
              <a:latin typeface="Helvetica" charset="0"/>
              <a:ea typeface="新細明體" charset="-120"/>
            </a:endParaRPr>
          </a:p>
        </p:txBody>
      </p:sp>
      <p:sp>
        <p:nvSpPr>
          <p:cNvPr id="28696" name="Line 24"/>
          <p:cNvSpPr>
            <a:spLocks noChangeShapeType="1"/>
          </p:cNvSpPr>
          <p:nvPr/>
        </p:nvSpPr>
        <p:spPr bwMode="auto">
          <a:xfrm flipH="1" flipV="1">
            <a:off x="5734050" y="2986088"/>
            <a:ext cx="1265840" cy="75034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  <a:tailEnd type="none" w="med" len="med"/>
          </a:ln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8697" name="Line 25"/>
          <p:cNvSpPr>
            <a:spLocks noChangeShapeType="1"/>
          </p:cNvSpPr>
          <p:nvPr/>
        </p:nvSpPr>
        <p:spPr bwMode="auto">
          <a:xfrm flipH="1" flipV="1">
            <a:off x="5722883" y="2128345"/>
            <a:ext cx="1308538" cy="77250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  <a:tailEnd type="none" w="med" len="med"/>
          </a:ln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8698" name="Line 26"/>
          <p:cNvSpPr>
            <a:spLocks noChangeShapeType="1"/>
          </p:cNvSpPr>
          <p:nvPr/>
        </p:nvSpPr>
        <p:spPr bwMode="auto">
          <a:xfrm flipH="1" flipV="1">
            <a:off x="5729287" y="1847850"/>
            <a:ext cx="1286367" cy="5977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  <a:tailEnd type="none" w="med" len="med"/>
          </a:ln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8699" name="Text Box 27"/>
          <p:cNvSpPr txBox="1">
            <a:spLocks noChangeArrowheads="1"/>
          </p:cNvSpPr>
          <p:nvPr/>
        </p:nvSpPr>
        <p:spPr bwMode="auto">
          <a:xfrm>
            <a:off x="2582863" y="4529138"/>
            <a:ext cx="1327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TW">
                <a:latin typeface="Helvetica" charset="0"/>
                <a:ea typeface="新細明體" charset="-120"/>
              </a:rPr>
              <a:t>outer-index</a:t>
            </a:r>
          </a:p>
        </p:txBody>
      </p:sp>
      <p:sp>
        <p:nvSpPr>
          <p:cNvPr id="28700" name="Text Box 28"/>
          <p:cNvSpPr txBox="1">
            <a:spLocks noChangeArrowheads="1"/>
          </p:cNvSpPr>
          <p:nvPr/>
        </p:nvSpPr>
        <p:spPr bwMode="auto">
          <a:xfrm>
            <a:off x="4529138" y="5423940"/>
            <a:ext cx="12890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TW" dirty="0">
                <a:latin typeface="Helvetica" charset="0"/>
                <a:ea typeface="新細明體" charset="-120"/>
              </a:rPr>
              <a:t>index table</a:t>
            </a:r>
          </a:p>
        </p:txBody>
      </p:sp>
      <p:sp>
        <p:nvSpPr>
          <p:cNvPr id="28701" name="Text Box 29"/>
          <p:cNvSpPr txBox="1">
            <a:spLocks noChangeArrowheads="1"/>
          </p:cNvSpPr>
          <p:nvPr/>
        </p:nvSpPr>
        <p:spPr bwMode="auto">
          <a:xfrm>
            <a:off x="7198845" y="5512358"/>
            <a:ext cx="55656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TW" dirty="0">
                <a:latin typeface="Helvetica" charset="0"/>
                <a:ea typeface="新細明體" charset="-120"/>
              </a:rPr>
              <a:t>File</a:t>
            </a:r>
          </a:p>
        </p:txBody>
      </p:sp>
      <p:sp>
        <p:nvSpPr>
          <p:cNvPr id="30" name="Rectangle 7"/>
          <p:cNvSpPr>
            <a:spLocks noChangeArrowheads="1"/>
          </p:cNvSpPr>
          <p:nvPr/>
        </p:nvSpPr>
        <p:spPr bwMode="auto">
          <a:xfrm>
            <a:off x="4657123" y="3405351"/>
            <a:ext cx="1081525" cy="26221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TW" altLang="zh-TW">
              <a:ea typeface="新細明體" charset="-120"/>
            </a:endParaRPr>
          </a:p>
        </p:txBody>
      </p:sp>
      <p:sp>
        <p:nvSpPr>
          <p:cNvPr id="31" name="手繪多邊形 30"/>
          <p:cNvSpPr/>
          <p:nvPr/>
        </p:nvSpPr>
        <p:spPr bwMode="auto">
          <a:xfrm>
            <a:off x="2301766" y="1781503"/>
            <a:ext cx="4713889" cy="1087821"/>
          </a:xfrm>
          <a:custGeom>
            <a:avLst/>
            <a:gdLst>
              <a:gd name="connsiteX0" fmla="*/ 0 w 4729655"/>
              <a:gd name="connsiteY0" fmla="*/ 220718 h 898635"/>
              <a:gd name="connsiteX1" fmla="*/ 1355834 w 4729655"/>
              <a:gd name="connsiteY1" fmla="*/ 204952 h 898635"/>
              <a:gd name="connsiteX2" fmla="*/ 1592317 w 4729655"/>
              <a:gd name="connsiteY2" fmla="*/ 141890 h 898635"/>
              <a:gd name="connsiteX3" fmla="*/ 1639613 w 4729655"/>
              <a:gd name="connsiteY3" fmla="*/ 126125 h 898635"/>
              <a:gd name="connsiteX4" fmla="*/ 1781503 w 4729655"/>
              <a:gd name="connsiteY4" fmla="*/ 78828 h 898635"/>
              <a:gd name="connsiteX5" fmla="*/ 1844565 w 4729655"/>
              <a:gd name="connsiteY5" fmla="*/ 63063 h 898635"/>
              <a:gd name="connsiteX6" fmla="*/ 1939158 w 4729655"/>
              <a:gd name="connsiteY6" fmla="*/ 31531 h 898635"/>
              <a:gd name="connsiteX7" fmla="*/ 2175641 w 4729655"/>
              <a:gd name="connsiteY7" fmla="*/ 0 h 898635"/>
              <a:gd name="connsiteX8" fmla="*/ 3058510 w 4729655"/>
              <a:gd name="connsiteY8" fmla="*/ 31531 h 898635"/>
              <a:gd name="connsiteX9" fmla="*/ 3216165 w 4729655"/>
              <a:gd name="connsiteY9" fmla="*/ 63063 h 898635"/>
              <a:gd name="connsiteX10" fmla="*/ 3279227 w 4729655"/>
              <a:gd name="connsiteY10" fmla="*/ 110359 h 898635"/>
              <a:gd name="connsiteX11" fmla="*/ 3358055 w 4729655"/>
              <a:gd name="connsiteY11" fmla="*/ 157656 h 898635"/>
              <a:gd name="connsiteX12" fmla="*/ 3405351 w 4729655"/>
              <a:gd name="connsiteY12" fmla="*/ 189187 h 898635"/>
              <a:gd name="connsiteX13" fmla="*/ 3499944 w 4729655"/>
              <a:gd name="connsiteY13" fmla="*/ 268014 h 898635"/>
              <a:gd name="connsiteX14" fmla="*/ 3563006 w 4729655"/>
              <a:gd name="connsiteY14" fmla="*/ 315311 h 898635"/>
              <a:gd name="connsiteX15" fmla="*/ 3657600 w 4729655"/>
              <a:gd name="connsiteY15" fmla="*/ 378373 h 898635"/>
              <a:gd name="connsiteX16" fmla="*/ 3720662 w 4729655"/>
              <a:gd name="connsiteY16" fmla="*/ 425669 h 898635"/>
              <a:gd name="connsiteX17" fmla="*/ 3783724 w 4729655"/>
              <a:gd name="connsiteY17" fmla="*/ 488731 h 898635"/>
              <a:gd name="connsiteX18" fmla="*/ 3846786 w 4729655"/>
              <a:gd name="connsiteY18" fmla="*/ 520263 h 898635"/>
              <a:gd name="connsiteX19" fmla="*/ 3909848 w 4729655"/>
              <a:gd name="connsiteY19" fmla="*/ 567559 h 898635"/>
              <a:gd name="connsiteX20" fmla="*/ 4035972 w 4729655"/>
              <a:gd name="connsiteY20" fmla="*/ 614856 h 898635"/>
              <a:gd name="connsiteX21" fmla="*/ 4083268 w 4729655"/>
              <a:gd name="connsiteY21" fmla="*/ 646387 h 898635"/>
              <a:gd name="connsiteX22" fmla="*/ 4146331 w 4729655"/>
              <a:gd name="connsiteY22" fmla="*/ 662152 h 898635"/>
              <a:gd name="connsiteX23" fmla="*/ 4288220 w 4729655"/>
              <a:gd name="connsiteY23" fmla="*/ 709449 h 898635"/>
              <a:gd name="connsiteX24" fmla="*/ 4288220 w 4729655"/>
              <a:gd name="connsiteY24" fmla="*/ 709449 h 898635"/>
              <a:gd name="connsiteX25" fmla="*/ 4430110 w 4729655"/>
              <a:gd name="connsiteY25" fmla="*/ 756745 h 898635"/>
              <a:gd name="connsiteX26" fmla="*/ 4540468 w 4729655"/>
              <a:gd name="connsiteY26" fmla="*/ 819807 h 898635"/>
              <a:gd name="connsiteX27" fmla="*/ 4635062 w 4729655"/>
              <a:gd name="connsiteY27" fmla="*/ 851338 h 898635"/>
              <a:gd name="connsiteX28" fmla="*/ 4698124 w 4729655"/>
              <a:gd name="connsiteY28" fmla="*/ 867104 h 898635"/>
              <a:gd name="connsiteX29" fmla="*/ 4729655 w 4729655"/>
              <a:gd name="connsiteY29" fmla="*/ 898635 h 898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4729655" h="898635">
                <a:moveTo>
                  <a:pt x="0" y="220718"/>
                </a:moveTo>
                <a:lnTo>
                  <a:pt x="1355834" y="204952"/>
                </a:lnTo>
                <a:cubicBezTo>
                  <a:pt x="1432737" y="203280"/>
                  <a:pt x="1524389" y="164533"/>
                  <a:pt x="1592317" y="141890"/>
                </a:cubicBezTo>
                <a:lnTo>
                  <a:pt x="1639613" y="126125"/>
                </a:lnTo>
                <a:cubicBezTo>
                  <a:pt x="1686910" y="110359"/>
                  <a:pt x="1733136" y="90919"/>
                  <a:pt x="1781503" y="78828"/>
                </a:cubicBezTo>
                <a:cubicBezTo>
                  <a:pt x="1802524" y="73573"/>
                  <a:pt x="1823811" y="69289"/>
                  <a:pt x="1844565" y="63063"/>
                </a:cubicBezTo>
                <a:cubicBezTo>
                  <a:pt x="1876400" y="53512"/>
                  <a:pt x="1906125" y="35201"/>
                  <a:pt x="1939158" y="31531"/>
                </a:cubicBezTo>
                <a:cubicBezTo>
                  <a:pt x="2112818" y="12236"/>
                  <a:pt x="2034108" y="23590"/>
                  <a:pt x="2175641" y="0"/>
                </a:cubicBezTo>
                <a:lnTo>
                  <a:pt x="3058510" y="31531"/>
                </a:lnTo>
                <a:cubicBezTo>
                  <a:pt x="3143049" y="35557"/>
                  <a:pt x="3152520" y="41848"/>
                  <a:pt x="3216165" y="63063"/>
                </a:cubicBezTo>
                <a:cubicBezTo>
                  <a:pt x="3237186" y="78828"/>
                  <a:pt x="3257364" y="95784"/>
                  <a:pt x="3279227" y="110359"/>
                </a:cubicBezTo>
                <a:cubicBezTo>
                  <a:pt x="3304723" y="127357"/>
                  <a:pt x="3332070" y="141415"/>
                  <a:pt x="3358055" y="157656"/>
                </a:cubicBezTo>
                <a:cubicBezTo>
                  <a:pt x="3374123" y="167698"/>
                  <a:pt x="3389586" y="178677"/>
                  <a:pt x="3405351" y="189187"/>
                </a:cubicBezTo>
                <a:cubicBezTo>
                  <a:pt x="3459134" y="269861"/>
                  <a:pt x="3408504" y="210864"/>
                  <a:pt x="3499944" y="268014"/>
                </a:cubicBezTo>
                <a:cubicBezTo>
                  <a:pt x="3522226" y="281940"/>
                  <a:pt x="3541480" y="300243"/>
                  <a:pt x="3563006" y="315311"/>
                </a:cubicBezTo>
                <a:cubicBezTo>
                  <a:pt x="3594051" y="337043"/>
                  <a:pt x="3627283" y="355636"/>
                  <a:pt x="3657600" y="378373"/>
                </a:cubicBezTo>
                <a:cubicBezTo>
                  <a:pt x="3678621" y="394138"/>
                  <a:pt x="3700887" y="408366"/>
                  <a:pt x="3720662" y="425669"/>
                </a:cubicBezTo>
                <a:cubicBezTo>
                  <a:pt x="3743034" y="445245"/>
                  <a:pt x="3759942" y="470894"/>
                  <a:pt x="3783724" y="488731"/>
                </a:cubicBezTo>
                <a:cubicBezTo>
                  <a:pt x="3802526" y="502832"/>
                  <a:pt x="3826856" y="507807"/>
                  <a:pt x="3846786" y="520263"/>
                </a:cubicBezTo>
                <a:cubicBezTo>
                  <a:pt x="3869068" y="534189"/>
                  <a:pt x="3886879" y="554798"/>
                  <a:pt x="3909848" y="567559"/>
                </a:cubicBezTo>
                <a:cubicBezTo>
                  <a:pt x="4118986" y="683747"/>
                  <a:pt x="3894366" y="544052"/>
                  <a:pt x="4035972" y="614856"/>
                </a:cubicBezTo>
                <a:cubicBezTo>
                  <a:pt x="4052919" y="623330"/>
                  <a:pt x="4065852" y="638923"/>
                  <a:pt x="4083268" y="646387"/>
                </a:cubicBezTo>
                <a:cubicBezTo>
                  <a:pt x="4103184" y="654922"/>
                  <a:pt x="4125621" y="655780"/>
                  <a:pt x="4146331" y="662152"/>
                </a:cubicBezTo>
                <a:cubicBezTo>
                  <a:pt x="4193981" y="676814"/>
                  <a:pt x="4240924" y="693683"/>
                  <a:pt x="4288220" y="709449"/>
                </a:cubicBezTo>
                <a:lnTo>
                  <a:pt x="4288220" y="709449"/>
                </a:lnTo>
                <a:cubicBezTo>
                  <a:pt x="4375249" y="752964"/>
                  <a:pt x="4328237" y="736371"/>
                  <a:pt x="4430110" y="756745"/>
                </a:cubicBezTo>
                <a:cubicBezTo>
                  <a:pt x="4472771" y="785186"/>
                  <a:pt x="4490462" y="799805"/>
                  <a:pt x="4540468" y="819807"/>
                </a:cubicBezTo>
                <a:cubicBezTo>
                  <a:pt x="4571328" y="832151"/>
                  <a:pt x="4602818" y="843277"/>
                  <a:pt x="4635062" y="851338"/>
                </a:cubicBezTo>
                <a:cubicBezTo>
                  <a:pt x="4656083" y="856593"/>
                  <a:pt x="4678744" y="857414"/>
                  <a:pt x="4698124" y="867104"/>
                </a:cubicBezTo>
                <a:cubicBezTo>
                  <a:pt x="4711419" y="873751"/>
                  <a:pt x="4719145" y="888125"/>
                  <a:pt x="4729655" y="898635"/>
                </a:cubicBezTo>
              </a:path>
            </a:pathLst>
          </a:cu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>
          <a:xfrm>
            <a:off x="551782" y="313559"/>
            <a:ext cx="8229600" cy="457200"/>
          </a:xfrm>
        </p:spPr>
        <p:txBody>
          <a:bodyPr/>
          <a:lstStyle/>
          <a:p>
            <a:pPr eaLnBrk="1" hangingPunct="1"/>
            <a:r>
              <a:rPr lang="en-US" altLang="zh-TW" sz="3200" dirty="0">
                <a:ea typeface="新細明體" charset="-120"/>
              </a:rPr>
              <a:t>Combined Scheme:  UNIX (4K bytes per block)</a:t>
            </a:r>
            <a:endParaRPr lang="en-US" altLang="zh-TW" sz="2800" dirty="0">
              <a:ea typeface="新細明體" charset="-120"/>
            </a:endParaRPr>
          </a:p>
        </p:txBody>
      </p:sp>
      <p:pic>
        <p:nvPicPr>
          <p:cNvPr id="29699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47775" y="1101725"/>
            <a:ext cx="6580188" cy="4941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手繪多邊形 3"/>
          <p:cNvSpPr/>
          <p:nvPr/>
        </p:nvSpPr>
        <p:spPr bwMode="auto">
          <a:xfrm>
            <a:off x="3909849" y="1844566"/>
            <a:ext cx="1749972" cy="1560785"/>
          </a:xfrm>
          <a:custGeom>
            <a:avLst/>
            <a:gdLst>
              <a:gd name="connsiteX0" fmla="*/ 296070 w 1081707"/>
              <a:gd name="connsiteY0" fmla="*/ 158884 h 1546485"/>
              <a:gd name="connsiteX1" fmla="*/ 154180 w 1081707"/>
              <a:gd name="connsiteY1" fmla="*/ 253477 h 1546485"/>
              <a:gd name="connsiteX2" fmla="*/ 106883 w 1081707"/>
              <a:gd name="connsiteY2" fmla="*/ 332305 h 1546485"/>
              <a:gd name="connsiteX3" fmla="*/ 75352 w 1081707"/>
              <a:gd name="connsiteY3" fmla="*/ 379601 h 1546485"/>
              <a:gd name="connsiteX4" fmla="*/ 43821 w 1081707"/>
              <a:gd name="connsiteY4" fmla="*/ 442663 h 1546485"/>
              <a:gd name="connsiteX5" fmla="*/ 43821 w 1081707"/>
              <a:gd name="connsiteY5" fmla="*/ 1294001 h 1546485"/>
              <a:gd name="connsiteX6" fmla="*/ 59587 w 1081707"/>
              <a:gd name="connsiteY6" fmla="*/ 1341298 h 1546485"/>
              <a:gd name="connsiteX7" fmla="*/ 75352 w 1081707"/>
              <a:gd name="connsiteY7" fmla="*/ 1404360 h 1546485"/>
              <a:gd name="connsiteX8" fmla="*/ 169945 w 1081707"/>
              <a:gd name="connsiteY8" fmla="*/ 1498953 h 1546485"/>
              <a:gd name="connsiteX9" fmla="*/ 311835 w 1081707"/>
              <a:gd name="connsiteY9" fmla="*/ 1530484 h 1546485"/>
              <a:gd name="connsiteX10" fmla="*/ 453725 w 1081707"/>
              <a:gd name="connsiteY10" fmla="*/ 1546249 h 1546485"/>
              <a:gd name="connsiteX11" fmla="*/ 674442 w 1081707"/>
              <a:gd name="connsiteY11" fmla="*/ 1530484 h 1546485"/>
              <a:gd name="connsiteX12" fmla="*/ 769035 w 1081707"/>
              <a:gd name="connsiteY12" fmla="*/ 1435891 h 1546485"/>
              <a:gd name="connsiteX13" fmla="*/ 816332 w 1081707"/>
              <a:gd name="connsiteY13" fmla="*/ 1404360 h 1546485"/>
              <a:gd name="connsiteX14" fmla="*/ 832097 w 1081707"/>
              <a:gd name="connsiteY14" fmla="*/ 1357063 h 1546485"/>
              <a:gd name="connsiteX15" fmla="*/ 958221 w 1081707"/>
              <a:gd name="connsiteY15" fmla="*/ 1167877 h 1546485"/>
              <a:gd name="connsiteX16" fmla="*/ 973987 w 1081707"/>
              <a:gd name="connsiteY16" fmla="*/ 174649 h 1546485"/>
              <a:gd name="connsiteX17" fmla="*/ 895159 w 1081707"/>
              <a:gd name="connsiteY17" fmla="*/ 64291 h 1546485"/>
              <a:gd name="connsiteX18" fmla="*/ 863628 w 1081707"/>
              <a:gd name="connsiteY18" fmla="*/ 16994 h 1546485"/>
              <a:gd name="connsiteX19" fmla="*/ 359132 w 1081707"/>
              <a:gd name="connsiteY19" fmla="*/ 48525 h 1546485"/>
              <a:gd name="connsiteX20" fmla="*/ 311835 w 1081707"/>
              <a:gd name="connsiteY20" fmla="*/ 64291 h 1546485"/>
              <a:gd name="connsiteX21" fmla="*/ 296070 w 1081707"/>
              <a:gd name="connsiteY21" fmla="*/ 158884 h 1546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081707" h="1546485">
                <a:moveTo>
                  <a:pt x="296070" y="158884"/>
                </a:moveTo>
                <a:cubicBezTo>
                  <a:pt x="269794" y="190415"/>
                  <a:pt x="183426" y="204734"/>
                  <a:pt x="154180" y="253477"/>
                </a:cubicBezTo>
                <a:cubicBezTo>
                  <a:pt x="138414" y="279753"/>
                  <a:pt x="123124" y="306320"/>
                  <a:pt x="106883" y="332305"/>
                </a:cubicBezTo>
                <a:cubicBezTo>
                  <a:pt x="96841" y="348373"/>
                  <a:pt x="84753" y="363150"/>
                  <a:pt x="75352" y="379601"/>
                </a:cubicBezTo>
                <a:cubicBezTo>
                  <a:pt x="63692" y="400006"/>
                  <a:pt x="54331" y="421642"/>
                  <a:pt x="43821" y="442663"/>
                </a:cubicBezTo>
                <a:cubicBezTo>
                  <a:pt x="0" y="793240"/>
                  <a:pt x="16096" y="614743"/>
                  <a:pt x="43821" y="1294001"/>
                </a:cubicBezTo>
                <a:cubicBezTo>
                  <a:pt x="44499" y="1310606"/>
                  <a:pt x="55022" y="1325319"/>
                  <a:pt x="59587" y="1341298"/>
                </a:cubicBezTo>
                <a:cubicBezTo>
                  <a:pt x="65540" y="1362132"/>
                  <a:pt x="65662" y="1384980"/>
                  <a:pt x="75352" y="1404360"/>
                </a:cubicBezTo>
                <a:cubicBezTo>
                  <a:pt x="97286" y="1448229"/>
                  <a:pt x="127273" y="1477617"/>
                  <a:pt x="169945" y="1498953"/>
                </a:cubicBezTo>
                <a:cubicBezTo>
                  <a:pt x="207036" y="1517498"/>
                  <a:pt x="278814" y="1526081"/>
                  <a:pt x="311835" y="1530484"/>
                </a:cubicBezTo>
                <a:cubicBezTo>
                  <a:pt x="359005" y="1536773"/>
                  <a:pt x="406428" y="1540994"/>
                  <a:pt x="453725" y="1546249"/>
                </a:cubicBezTo>
                <a:cubicBezTo>
                  <a:pt x="527297" y="1540994"/>
                  <a:pt x="602439" y="1546485"/>
                  <a:pt x="674442" y="1530484"/>
                </a:cubicBezTo>
                <a:cubicBezTo>
                  <a:pt x="740686" y="1515763"/>
                  <a:pt x="731564" y="1473361"/>
                  <a:pt x="769035" y="1435891"/>
                </a:cubicBezTo>
                <a:cubicBezTo>
                  <a:pt x="782433" y="1422493"/>
                  <a:pt x="800566" y="1414870"/>
                  <a:pt x="816332" y="1404360"/>
                </a:cubicBezTo>
                <a:cubicBezTo>
                  <a:pt x="821587" y="1388594"/>
                  <a:pt x="824139" y="1371652"/>
                  <a:pt x="832097" y="1357063"/>
                </a:cubicBezTo>
                <a:cubicBezTo>
                  <a:pt x="881562" y="1266376"/>
                  <a:pt x="904122" y="1240010"/>
                  <a:pt x="958221" y="1167877"/>
                </a:cubicBezTo>
                <a:cubicBezTo>
                  <a:pt x="1081707" y="797420"/>
                  <a:pt x="1015434" y="1031220"/>
                  <a:pt x="973987" y="174649"/>
                </a:cubicBezTo>
                <a:cubicBezTo>
                  <a:pt x="970452" y="101584"/>
                  <a:pt x="942547" y="95883"/>
                  <a:pt x="895159" y="64291"/>
                </a:cubicBezTo>
                <a:cubicBezTo>
                  <a:pt x="884649" y="48525"/>
                  <a:pt x="882528" y="18344"/>
                  <a:pt x="863628" y="16994"/>
                </a:cubicBezTo>
                <a:cubicBezTo>
                  <a:pt x="625718" y="0"/>
                  <a:pt x="540924" y="18227"/>
                  <a:pt x="359132" y="48525"/>
                </a:cubicBezTo>
                <a:cubicBezTo>
                  <a:pt x="343366" y="53780"/>
                  <a:pt x="321494" y="50768"/>
                  <a:pt x="311835" y="64291"/>
                </a:cubicBezTo>
                <a:cubicBezTo>
                  <a:pt x="278642" y="110761"/>
                  <a:pt x="322346" y="127353"/>
                  <a:pt x="296070" y="158884"/>
                </a:cubicBezTo>
                <a:close/>
              </a:path>
            </a:pathLst>
          </a:cu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5" name="手繪多邊形 4"/>
          <p:cNvSpPr/>
          <p:nvPr/>
        </p:nvSpPr>
        <p:spPr bwMode="auto">
          <a:xfrm>
            <a:off x="3352799" y="3731173"/>
            <a:ext cx="2307021" cy="1723696"/>
          </a:xfrm>
          <a:custGeom>
            <a:avLst/>
            <a:gdLst>
              <a:gd name="connsiteX0" fmla="*/ 296070 w 1081707"/>
              <a:gd name="connsiteY0" fmla="*/ 158884 h 1546485"/>
              <a:gd name="connsiteX1" fmla="*/ 154180 w 1081707"/>
              <a:gd name="connsiteY1" fmla="*/ 253477 h 1546485"/>
              <a:gd name="connsiteX2" fmla="*/ 106883 w 1081707"/>
              <a:gd name="connsiteY2" fmla="*/ 332305 h 1546485"/>
              <a:gd name="connsiteX3" fmla="*/ 75352 w 1081707"/>
              <a:gd name="connsiteY3" fmla="*/ 379601 h 1546485"/>
              <a:gd name="connsiteX4" fmla="*/ 43821 w 1081707"/>
              <a:gd name="connsiteY4" fmla="*/ 442663 h 1546485"/>
              <a:gd name="connsiteX5" fmla="*/ 43821 w 1081707"/>
              <a:gd name="connsiteY5" fmla="*/ 1294001 h 1546485"/>
              <a:gd name="connsiteX6" fmla="*/ 59587 w 1081707"/>
              <a:gd name="connsiteY6" fmla="*/ 1341298 h 1546485"/>
              <a:gd name="connsiteX7" fmla="*/ 75352 w 1081707"/>
              <a:gd name="connsiteY7" fmla="*/ 1404360 h 1546485"/>
              <a:gd name="connsiteX8" fmla="*/ 169945 w 1081707"/>
              <a:gd name="connsiteY8" fmla="*/ 1498953 h 1546485"/>
              <a:gd name="connsiteX9" fmla="*/ 311835 w 1081707"/>
              <a:gd name="connsiteY9" fmla="*/ 1530484 h 1546485"/>
              <a:gd name="connsiteX10" fmla="*/ 453725 w 1081707"/>
              <a:gd name="connsiteY10" fmla="*/ 1546249 h 1546485"/>
              <a:gd name="connsiteX11" fmla="*/ 674442 w 1081707"/>
              <a:gd name="connsiteY11" fmla="*/ 1530484 h 1546485"/>
              <a:gd name="connsiteX12" fmla="*/ 769035 w 1081707"/>
              <a:gd name="connsiteY12" fmla="*/ 1435891 h 1546485"/>
              <a:gd name="connsiteX13" fmla="*/ 816332 w 1081707"/>
              <a:gd name="connsiteY13" fmla="*/ 1404360 h 1546485"/>
              <a:gd name="connsiteX14" fmla="*/ 832097 w 1081707"/>
              <a:gd name="connsiteY14" fmla="*/ 1357063 h 1546485"/>
              <a:gd name="connsiteX15" fmla="*/ 958221 w 1081707"/>
              <a:gd name="connsiteY15" fmla="*/ 1167877 h 1546485"/>
              <a:gd name="connsiteX16" fmla="*/ 973987 w 1081707"/>
              <a:gd name="connsiteY16" fmla="*/ 174649 h 1546485"/>
              <a:gd name="connsiteX17" fmla="*/ 895159 w 1081707"/>
              <a:gd name="connsiteY17" fmla="*/ 64291 h 1546485"/>
              <a:gd name="connsiteX18" fmla="*/ 863628 w 1081707"/>
              <a:gd name="connsiteY18" fmla="*/ 16994 h 1546485"/>
              <a:gd name="connsiteX19" fmla="*/ 359132 w 1081707"/>
              <a:gd name="connsiteY19" fmla="*/ 48525 h 1546485"/>
              <a:gd name="connsiteX20" fmla="*/ 311835 w 1081707"/>
              <a:gd name="connsiteY20" fmla="*/ 64291 h 1546485"/>
              <a:gd name="connsiteX21" fmla="*/ 296070 w 1081707"/>
              <a:gd name="connsiteY21" fmla="*/ 158884 h 1546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081707" h="1546485">
                <a:moveTo>
                  <a:pt x="296070" y="158884"/>
                </a:moveTo>
                <a:cubicBezTo>
                  <a:pt x="269794" y="190415"/>
                  <a:pt x="183426" y="204734"/>
                  <a:pt x="154180" y="253477"/>
                </a:cubicBezTo>
                <a:cubicBezTo>
                  <a:pt x="138414" y="279753"/>
                  <a:pt x="123124" y="306320"/>
                  <a:pt x="106883" y="332305"/>
                </a:cubicBezTo>
                <a:cubicBezTo>
                  <a:pt x="96841" y="348373"/>
                  <a:pt x="84753" y="363150"/>
                  <a:pt x="75352" y="379601"/>
                </a:cubicBezTo>
                <a:cubicBezTo>
                  <a:pt x="63692" y="400006"/>
                  <a:pt x="54331" y="421642"/>
                  <a:pt x="43821" y="442663"/>
                </a:cubicBezTo>
                <a:cubicBezTo>
                  <a:pt x="0" y="793240"/>
                  <a:pt x="16096" y="614743"/>
                  <a:pt x="43821" y="1294001"/>
                </a:cubicBezTo>
                <a:cubicBezTo>
                  <a:pt x="44499" y="1310606"/>
                  <a:pt x="55022" y="1325319"/>
                  <a:pt x="59587" y="1341298"/>
                </a:cubicBezTo>
                <a:cubicBezTo>
                  <a:pt x="65540" y="1362132"/>
                  <a:pt x="65662" y="1384980"/>
                  <a:pt x="75352" y="1404360"/>
                </a:cubicBezTo>
                <a:cubicBezTo>
                  <a:pt x="97286" y="1448229"/>
                  <a:pt x="127273" y="1477617"/>
                  <a:pt x="169945" y="1498953"/>
                </a:cubicBezTo>
                <a:cubicBezTo>
                  <a:pt x="207036" y="1517498"/>
                  <a:pt x="278814" y="1526081"/>
                  <a:pt x="311835" y="1530484"/>
                </a:cubicBezTo>
                <a:cubicBezTo>
                  <a:pt x="359005" y="1536773"/>
                  <a:pt x="406428" y="1540994"/>
                  <a:pt x="453725" y="1546249"/>
                </a:cubicBezTo>
                <a:cubicBezTo>
                  <a:pt x="527297" y="1540994"/>
                  <a:pt x="602439" y="1546485"/>
                  <a:pt x="674442" y="1530484"/>
                </a:cubicBezTo>
                <a:cubicBezTo>
                  <a:pt x="740686" y="1515763"/>
                  <a:pt x="731564" y="1473361"/>
                  <a:pt x="769035" y="1435891"/>
                </a:cubicBezTo>
                <a:cubicBezTo>
                  <a:pt x="782433" y="1422493"/>
                  <a:pt x="800566" y="1414870"/>
                  <a:pt x="816332" y="1404360"/>
                </a:cubicBezTo>
                <a:cubicBezTo>
                  <a:pt x="821587" y="1388594"/>
                  <a:pt x="824139" y="1371652"/>
                  <a:pt x="832097" y="1357063"/>
                </a:cubicBezTo>
                <a:cubicBezTo>
                  <a:pt x="881562" y="1266376"/>
                  <a:pt x="904122" y="1240010"/>
                  <a:pt x="958221" y="1167877"/>
                </a:cubicBezTo>
                <a:cubicBezTo>
                  <a:pt x="1081707" y="797420"/>
                  <a:pt x="1015434" y="1031220"/>
                  <a:pt x="973987" y="174649"/>
                </a:cubicBezTo>
                <a:cubicBezTo>
                  <a:pt x="970452" y="101584"/>
                  <a:pt x="942547" y="95883"/>
                  <a:pt x="895159" y="64291"/>
                </a:cubicBezTo>
                <a:cubicBezTo>
                  <a:pt x="884649" y="48525"/>
                  <a:pt x="882528" y="18344"/>
                  <a:pt x="863628" y="16994"/>
                </a:cubicBezTo>
                <a:cubicBezTo>
                  <a:pt x="625718" y="0"/>
                  <a:pt x="540924" y="18227"/>
                  <a:pt x="359132" y="48525"/>
                </a:cubicBezTo>
                <a:cubicBezTo>
                  <a:pt x="343366" y="53780"/>
                  <a:pt x="321494" y="50768"/>
                  <a:pt x="311835" y="64291"/>
                </a:cubicBezTo>
                <a:cubicBezTo>
                  <a:pt x="278642" y="110761"/>
                  <a:pt x="322346" y="127353"/>
                  <a:pt x="296070" y="158884"/>
                </a:cubicBezTo>
                <a:close/>
              </a:path>
            </a:pathLst>
          </a:cu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6" name="手繪多邊形 5"/>
          <p:cNvSpPr/>
          <p:nvPr/>
        </p:nvSpPr>
        <p:spPr bwMode="auto">
          <a:xfrm>
            <a:off x="5407572" y="4020206"/>
            <a:ext cx="3011214" cy="2506717"/>
          </a:xfrm>
          <a:custGeom>
            <a:avLst/>
            <a:gdLst>
              <a:gd name="connsiteX0" fmla="*/ 296070 w 1081707"/>
              <a:gd name="connsiteY0" fmla="*/ 158884 h 1546485"/>
              <a:gd name="connsiteX1" fmla="*/ 154180 w 1081707"/>
              <a:gd name="connsiteY1" fmla="*/ 253477 h 1546485"/>
              <a:gd name="connsiteX2" fmla="*/ 106883 w 1081707"/>
              <a:gd name="connsiteY2" fmla="*/ 332305 h 1546485"/>
              <a:gd name="connsiteX3" fmla="*/ 75352 w 1081707"/>
              <a:gd name="connsiteY3" fmla="*/ 379601 h 1546485"/>
              <a:gd name="connsiteX4" fmla="*/ 43821 w 1081707"/>
              <a:gd name="connsiteY4" fmla="*/ 442663 h 1546485"/>
              <a:gd name="connsiteX5" fmla="*/ 43821 w 1081707"/>
              <a:gd name="connsiteY5" fmla="*/ 1294001 h 1546485"/>
              <a:gd name="connsiteX6" fmla="*/ 59587 w 1081707"/>
              <a:gd name="connsiteY6" fmla="*/ 1341298 h 1546485"/>
              <a:gd name="connsiteX7" fmla="*/ 75352 w 1081707"/>
              <a:gd name="connsiteY7" fmla="*/ 1404360 h 1546485"/>
              <a:gd name="connsiteX8" fmla="*/ 169945 w 1081707"/>
              <a:gd name="connsiteY8" fmla="*/ 1498953 h 1546485"/>
              <a:gd name="connsiteX9" fmla="*/ 311835 w 1081707"/>
              <a:gd name="connsiteY9" fmla="*/ 1530484 h 1546485"/>
              <a:gd name="connsiteX10" fmla="*/ 453725 w 1081707"/>
              <a:gd name="connsiteY10" fmla="*/ 1546249 h 1546485"/>
              <a:gd name="connsiteX11" fmla="*/ 674442 w 1081707"/>
              <a:gd name="connsiteY11" fmla="*/ 1530484 h 1546485"/>
              <a:gd name="connsiteX12" fmla="*/ 769035 w 1081707"/>
              <a:gd name="connsiteY12" fmla="*/ 1435891 h 1546485"/>
              <a:gd name="connsiteX13" fmla="*/ 816332 w 1081707"/>
              <a:gd name="connsiteY13" fmla="*/ 1404360 h 1546485"/>
              <a:gd name="connsiteX14" fmla="*/ 832097 w 1081707"/>
              <a:gd name="connsiteY14" fmla="*/ 1357063 h 1546485"/>
              <a:gd name="connsiteX15" fmla="*/ 958221 w 1081707"/>
              <a:gd name="connsiteY15" fmla="*/ 1167877 h 1546485"/>
              <a:gd name="connsiteX16" fmla="*/ 973987 w 1081707"/>
              <a:gd name="connsiteY16" fmla="*/ 174649 h 1546485"/>
              <a:gd name="connsiteX17" fmla="*/ 895159 w 1081707"/>
              <a:gd name="connsiteY17" fmla="*/ 64291 h 1546485"/>
              <a:gd name="connsiteX18" fmla="*/ 863628 w 1081707"/>
              <a:gd name="connsiteY18" fmla="*/ 16994 h 1546485"/>
              <a:gd name="connsiteX19" fmla="*/ 359132 w 1081707"/>
              <a:gd name="connsiteY19" fmla="*/ 48525 h 1546485"/>
              <a:gd name="connsiteX20" fmla="*/ 311835 w 1081707"/>
              <a:gd name="connsiteY20" fmla="*/ 64291 h 1546485"/>
              <a:gd name="connsiteX21" fmla="*/ 296070 w 1081707"/>
              <a:gd name="connsiteY21" fmla="*/ 158884 h 1546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081707" h="1546485">
                <a:moveTo>
                  <a:pt x="296070" y="158884"/>
                </a:moveTo>
                <a:cubicBezTo>
                  <a:pt x="269794" y="190415"/>
                  <a:pt x="183426" y="204734"/>
                  <a:pt x="154180" y="253477"/>
                </a:cubicBezTo>
                <a:cubicBezTo>
                  <a:pt x="138414" y="279753"/>
                  <a:pt x="123124" y="306320"/>
                  <a:pt x="106883" y="332305"/>
                </a:cubicBezTo>
                <a:cubicBezTo>
                  <a:pt x="96841" y="348373"/>
                  <a:pt x="84753" y="363150"/>
                  <a:pt x="75352" y="379601"/>
                </a:cubicBezTo>
                <a:cubicBezTo>
                  <a:pt x="63692" y="400006"/>
                  <a:pt x="54331" y="421642"/>
                  <a:pt x="43821" y="442663"/>
                </a:cubicBezTo>
                <a:cubicBezTo>
                  <a:pt x="0" y="793240"/>
                  <a:pt x="16096" y="614743"/>
                  <a:pt x="43821" y="1294001"/>
                </a:cubicBezTo>
                <a:cubicBezTo>
                  <a:pt x="44499" y="1310606"/>
                  <a:pt x="55022" y="1325319"/>
                  <a:pt x="59587" y="1341298"/>
                </a:cubicBezTo>
                <a:cubicBezTo>
                  <a:pt x="65540" y="1362132"/>
                  <a:pt x="65662" y="1384980"/>
                  <a:pt x="75352" y="1404360"/>
                </a:cubicBezTo>
                <a:cubicBezTo>
                  <a:pt x="97286" y="1448229"/>
                  <a:pt x="127273" y="1477617"/>
                  <a:pt x="169945" y="1498953"/>
                </a:cubicBezTo>
                <a:cubicBezTo>
                  <a:pt x="207036" y="1517498"/>
                  <a:pt x="278814" y="1526081"/>
                  <a:pt x="311835" y="1530484"/>
                </a:cubicBezTo>
                <a:cubicBezTo>
                  <a:pt x="359005" y="1536773"/>
                  <a:pt x="406428" y="1540994"/>
                  <a:pt x="453725" y="1546249"/>
                </a:cubicBezTo>
                <a:cubicBezTo>
                  <a:pt x="527297" y="1540994"/>
                  <a:pt x="602439" y="1546485"/>
                  <a:pt x="674442" y="1530484"/>
                </a:cubicBezTo>
                <a:cubicBezTo>
                  <a:pt x="740686" y="1515763"/>
                  <a:pt x="731564" y="1473361"/>
                  <a:pt x="769035" y="1435891"/>
                </a:cubicBezTo>
                <a:cubicBezTo>
                  <a:pt x="782433" y="1422493"/>
                  <a:pt x="800566" y="1414870"/>
                  <a:pt x="816332" y="1404360"/>
                </a:cubicBezTo>
                <a:cubicBezTo>
                  <a:pt x="821587" y="1388594"/>
                  <a:pt x="824139" y="1371652"/>
                  <a:pt x="832097" y="1357063"/>
                </a:cubicBezTo>
                <a:cubicBezTo>
                  <a:pt x="881562" y="1266376"/>
                  <a:pt x="904122" y="1240010"/>
                  <a:pt x="958221" y="1167877"/>
                </a:cubicBezTo>
                <a:cubicBezTo>
                  <a:pt x="1081707" y="797420"/>
                  <a:pt x="1015434" y="1031220"/>
                  <a:pt x="973987" y="174649"/>
                </a:cubicBezTo>
                <a:cubicBezTo>
                  <a:pt x="970452" y="101584"/>
                  <a:pt x="942547" y="95883"/>
                  <a:pt x="895159" y="64291"/>
                </a:cubicBezTo>
                <a:cubicBezTo>
                  <a:pt x="884649" y="48525"/>
                  <a:pt x="882528" y="18344"/>
                  <a:pt x="863628" y="16994"/>
                </a:cubicBezTo>
                <a:cubicBezTo>
                  <a:pt x="625718" y="0"/>
                  <a:pt x="540924" y="18227"/>
                  <a:pt x="359132" y="48525"/>
                </a:cubicBezTo>
                <a:cubicBezTo>
                  <a:pt x="343366" y="53780"/>
                  <a:pt x="321494" y="50768"/>
                  <a:pt x="311835" y="64291"/>
                </a:cubicBezTo>
                <a:cubicBezTo>
                  <a:pt x="278642" y="110761"/>
                  <a:pt x="322346" y="127353"/>
                  <a:pt x="296070" y="158884"/>
                </a:cubicBezTo>
                <a:close/>
              </a:path>
            </a:pathLst>
          </a:cu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>
                <a:ea typeface="新細明體" charset="-120"/>
              </a:rPr>
              <a:t>Free-Space Management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9800" y="1157288"/>
            <a:ext cx="8204200" cy="501650"/>
          </a:xfrm>
        </p:spPr>
        <p:txBody>
          <a:bodyPr/>
          <a:lstStyle/>
          <a:p>
            <a:r>
              <a:rPr lang="en-US" altLang="zh-TW" sz="3200" dirty="0">
                <a:solidFill>
                  <a:srgbClr val="FF0000"/>
                </a:solidFill>
                <a:ea typeface="新細明體" charset="-120"/>
              </a:rPr>
              <a:t>Bit vector   (</a:t>
            </a:r>
            <a:r>
              <a:rPr lang="en-US" altLang="zh-TW" sz="3200" i="1" dirty="0">
                <a:solidFill>
                  <a:srgbClr val="FF0000"/>
                </a:solidFill>
                <a:ea typeface="新細明體" charset="-120"/>
              </a:rPr>
              <a:t>n</a:t>
            </a:r>
            <a:r>
              <a:rPr lang="en-US" altLang="zh-TW" sz="3200" dirty="0">
                <a:solidFill>
                  <a:srgbClr val="FF0000"/>
                </a:solidFill>
                <a:ea typeface="新細明體" charset="-120"/>
              </a:rPr>
              <a:t> blocks)</a:t>
            </a:r>
          </a:p>
        </p:txBody>
      </p:sp>
      <p:sp>
        <p:nvSpPr>
          <p:cNvPr id="30724" name="Rectangle 4"/>
          <p:cNvSpPr>
            <a:spLocks noChangeArrowheads="1"/>
          </p:cNvSpPr>
          <p:nvPr/>
        </p:nvSpPr>
        <p:spPr bwMode="auto">
          <a:xfrm>
            <a:off x="2509170" y="2637785"/>
            <a:ext cx="360362" cy="36195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TW" altLang="zh-TW">
              <a:ea typeface="新細明體" charset="-120"/>
            </a:endParaRPr>
          </a:p>
        </p:txBody>
      </p:sp>
      <p:sp>
        <p:nvSpPr>
          <p:cNvPr id="30725" name="Rectangle 5"/>
          <p:cNvSpPr>
            <a:spLocks noChangeArrowheads="1"/>
          </p:cNvSpPr>
          <p:nvPr/>
        </p:nvSpPr>
        <p:spPr bwMode="auto">
          <a:xfrm>
            <a:off x="2837782" y="2637785"/>
            <a:ext cx="360363" cy="36195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TW" altLang="zh-TW">
              <a:ea typeface="新細明體" charset="-120"/>
            </a:endParaRPr>
          </a:p>
        </p:txBody>
      </p:sp>
      <p:sp>
        <p:nvSpPr>
          <p:cNvPr id="30726" name="Rectangle 6"/>
          <p:cNvSpPr>
            <a:spLocks noChangeArrowheads="1"/>
          </p:cNvSpPr>
          <p:nvPr/>
        </p:nvSpPr>
        <p:spPr bwMode="auto">
          <a:xfrm>
            <a:off x="3166395" y="2637785"/>
            <a:ext cx="360362" cy="36195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TW" altLang="zh-TW">
              <a:ea typeface="新細明體" charset="-120"/>
            </a:endParaRPr>
          </a:p>
        </p:txBody>
      </p:sp>
      <p:sp>
        <p:nvSpPr>
          <p:cNvPr id="30727" name="Rectangle 7"/>
          <p:cNvSpPr>
            <a:spLocks noChangeArrowheads="1"/>
          </p:cNvSpPr>
          <p:nvPr/>
        </p:nvSpPr>
        <p:spPr bwMode="auto">
          <a:xfrm>
            <a:off x="3495007" y="2637785"/>
            <a:ext cx="360363" cy="36195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TW" altLang="zh-TW">
              <a:ea typeface="新細明體" charset="-120"/>
            </a:endParaRPr>
          </a:p>
        </p:txBody>
      </p:sp>
      <p:sp>
        <p:nvSpPr>
          <p:cNvPr id="30728" name="Rectangle 8"/>
          <p:cNvSpPr>
            <a:spLocks noChangeArrowheads="1"/>
          </p:cNvSpPr>
          <p:nvPr/>
        </p:nvSpPr>
        <p:spPr bwMode="auto">
          <a:xfrm>
            <a:off x="3823620" y="2637785"/>
            <a:ext cx="360362" cy="36195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TW" altLang="zh-TW">
              <a:ea typeface="新細明體" charset="-120"/>
            </a:endParaRPr>
          </a:p>
        </p:txBody>
      </p:sp>
      <p:sp>
        <p:nvSpPr>
          <p:cNvPr id="30729" name="Rectangle 9"/>
          <p:cNvSpPr>
            <a:spLocks noChangeArrowheads="1"/>
          </p:cNvSpPr>
          <p:nvPr/>
        </p:nvSpPr>
        <p:spPr bwMode="auto">
          <a:xfrm>
            <a:off x="4152232" y="2637785"/>
            <a:ext cx="360363" cy="36195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TW" altLang="zh-TW">
              <a:ea typeface="新細明體" charset="-120"/>
            </a:endParaRPr>
          </a:p>
        </p:txBody>
      </p:sp>
      <p:sp>
        <p:nvSpPr>
          <p:cNvPr id="30730" name="Rectangle 10"/>
          <p:cNvSpPr>
            <a:spLocks noChangeArrowheads="1"/>
          </p:cNvSpPr>
          <p:nvPr/>
        </p:nvSpPr>
        <p:spPr bwMode="auto">
          <a:xfrm>
            <a:off x="4514182" y="2637785"/>
            <a:ext cx="1219200" cy="36195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TW" sz="2000">
                <a:latin typeface="Helvetica" charset="0"/>
                <a:ea typeface="新細明體" charset="-120"/>
              </a:rPr>
              <a:t>…</a:t>
            </a:r>
            <a:endParaRPr lang="en-US" altLang="zh-TW">
              <a:latin typeface="Helvetica" charset="0"/>
              <a:ea typeface="新細明體" charset="-120"/>
            </a:endParaRPr>
          </a:p>
        </p:txBody>
      </p:sp>
      <p:sp>
        <p:nvSpPr>
          <p:cNvPr id="30731" name="Rectangle 11"/>
          <p:cNvSpPr>
            <a:spLocks noChangeArrowheads="1"/>
          </p:cNvSpPr>
          <p:nvPr/>
        </p:nvSpPr>
        <p:spPr bwMode="auto">
          <a:xfrm>
            <a:off x="5733382" y="2637785"/>
            <a:ext cx="360363" cy="36195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TW" altLang="zh-TW">
              <a:ea typeface="新細明體" charset="-120"/>
            </a:endParaRPr>
          </a:p>
        </p:txBody>
      </p:sp>
      <p:sp>
        <p:nvSpPr>
          <p:cNvPr id="30732" name="Text Box 12"/>
          <p:cNvSpPr txBox="1">
            <a:spLocks noChangeArrowheads="1"/>
          </p:cNvSpPr>
          <p:nvPr/>
        </p:nvSpPr>
        <p:spPr bwMode="auto">
          <a:xfrm>
            <a:off x="2532982" y="2228210"/>
            <a:ext cx="311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TW">
                <a:latin typeface="Helvetica" charset="0"/>
                <a:ea typeface="新細明體" charset="-120"/>
              </a:rPr>
              <a:t>0</a:t>
            </a:r>
          </a:p>
        </p:txBody>
      </p:sp>
      <p:sp>
        <p:nvSpPr>
          <p:cNvPr id="30733" name="Text Box 13"/>
          <p:cNvSpPr txBox="1">
            <a:spLocks noChangeArrowheads="1"/>
          </p:cNvSpPr>
          <p:nvPr/>
        </p:nvSpPr>
        <p:spPr bwMode="auto">
          <a:xfrm>
            <a:off x="2837782" y="2228210"/>
            <a:ext cx="311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TW">
                <a:latin typeface="Helvetica" charset="0"/>
                <a:ea typeface="新細明體" charset="-120"/>
              </a:rPr>
              <a:t>1</a:t>
            </a:r>
          </a:p>
        </p:txBody>
      </p:sp>
      <p:sp>
        <p:nvSpPr>
          <p:cNvPr id="30734" name="Text Box 14"/>
          <p:cNvSpPr txBox="1">
            <a:spLocks noChangeArrowheads="1"/>
          </p:cNvSpPr>
          <p:nvPr/>
        </p:nvSpPr>
        <p:spPr bwMode="auto">
          <a:xfrm>
            <a:off x="3165865" y="2226901"/>
            <a:ext cx="56938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TW" dirty="0">
                <a:latin typeface="Helvetica" charset="0"/>
                <a:ea typeface="新細明體" charset="-120"/>
              </a:rPr>
              <a:t>2    </a:t>
            </a:r>
          </a:p>
        </p:txBody>
      </p:sp>
      <p:sp>
        <p:nvSpPr>
          <p:cNvPr id="30735" name="Text Box 15"/>
          <p:cNvSpPr txBox="1">
            <a:spLocks noChangeArrowheads="1"/>
          </p:cNvSpPr>
          <p:nvPr/>
        </p:nvSpPr>
        <p:spPr bwMode="auto">
          <a:xfrm>
            <a:off x="5631782" y="2228210"/>
            <a:ext cx="5143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TW">
                <a:latin typeface="Helvetica" charset="0"/>
                <a:ea typeface="新細明體" charset="-120"/>
              </a:rPr>
              <a:t>n-1</a:t>
            </a:r>
          </a:p>
        </p:txBody>
      </p:sp>
      <p:sp>
        <p:nvSpPr>
          <p:cNvPr id="30736" name="Text Box 16"/>
          <p:cNvSpPr txBox="1">
            <a:spLocks noChangeArrowheads="1"/>
          </p:cNvSpPr>
          <p:nvPr/>
        </p:nvSpPr>
        <p:spPr bwMode="auto">
          <a:xfrm>
            <a:off x="2082493" y="3962087"/>
            <a:ext cx="120577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TW" sz="2800" b="1" dirty="0">
                <a:latin typeface="Candara" pitchFamily="34" charset="0"/>
                <a:ea typeface="新細明體" charset="-120"/>
              </a:rPr>
              <a:t>bit[</a:t>
            </a:r>
            <a:r>
              <a:rPr lang="en-US" altLang="zh-TW" sz="2800" b="1" dirty="0" err="1">
                <a:latin typeface="Candara" pitchFamily="34" charset="0"/>
                <a:ea typeface="新細明體" charset="-120"/>
              </a:rPr>
              <a:t>i</a:t>
            </a:r>
            <a:r>
              <a:rPr lang="en-US" altLang="zh-TW" sz="2800" b="1" dirty="0">
                <a:latin typeface="Candara" pitchFamily="34" charset="0"/>
                <a:ea typeface="新細明體" charset="-120"/>
              </a:rPr>
              <a:t>] =</a:t>
            </a:r>
          </a:p>
        </p:txBody>
      </p:sp>
      <p:sp>
        <p:nvSpPr>
          <p:cNvPr id="30737" name="Text Box 17"/>
          <p:cNvSpPr txBox="1">
            <a:spLocks noChangeArrowheads="1"/>
          </p:cNvSpPr>
          <p:nvPr/>
        </p:nvSpPr>
        <p:spPr bwMode="auto">
          <a:xfrm rot="-5400000">
            <a:off x="2401220" y="3950648"/>
            <a:ext cx="1422400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TW" sz="3200" b="1">
                <a:latin typeface="Candara" pitchFamily="34" charset="0"/>
                <a:ea typeface="新細明體" charset="-120"/>
                <a:sym typeface="MT Extra" pitchFamily="18" charset="2"/>
              </a:rPr>
              <a:t></a:t>
            </a:r>
            <a:endParaRPr lang="en-US" altLang="zh-TW" sz="7200" b="1">
              <a:latin typeface="Candara" pitchFamily="34" charset="0"/>
              <a:ea typeface="新細明體" charset="-120"/>
              <a:sym typeface="Monotype Sorts" charset="2"/>
            </a:endParaRPr>
          </a:p>
        </p:txBody>
      </p:sp>
      <p:sp>
        <p:nvSpPr>
          <p:cNvPr id="30738" name="Text Box 18"/>
          <p:cNvSpPr txBox="1">
            <a:spLocks noChangeArrowheads="1"/>
          </p:cNvSpPr>
          <p:nvPr/>
        </p:nvSpPr>
        <p:spPr bwMode="auto">
          <a:xfrm>
            <a:off x="3371182" y="3648448"/>
            <a:ext cx="3538148" cy="11695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2800" b="1" dirty="0">
                <a:latin typeface="Candara" pitchFamily="34" charset="0"/>
                <a:ea typeface="新細明體" charset="-120"/>
              </a:rPr>
              <a:t>0 </a:t>
            </a:r>
            <a:r>
              <a:rPr lang="en-US" altLang="zh-TW" sz="2800" b="1" dirty="0">
                <a:latin typeface="Candara" pitchFamily="34" charset="0"/>
                <a:ea typeface="新細明體" charset="-120"/>
                <a:sym typeface="Symbol" charset="2"/>
              </a:rPr>
              <a:t> block[</a:t>
            </a:r>
            <a:r>
              <a:rPr lang="en-US" altLang="zh-TW" sz="2800" b="1" dirty="0" err="1">
                <a:latin typeface="Candara" pitchFamily="34" charset="0"/>
                <a:ea typeface="新細明體" charset="-120"/>
                <a:sym typeface="Symbol" charset="2"/>
              </a:rPr>
              <a:t>i</a:t>
            </a:r>
            <a:r>
              <a:rPr lang="en-US" altLang="zh-TW" sz="2800" b="1" dirty="0">
                <a:latin typeface="Candara" pitchFamily="34" charset="0"/>
                <a:ea typeface="新細明體" charset="-120"/>
                <a:sym typeface="Symbol" charset="2"/>
              </a:rPr>
              <a:t>] free</a:t>
            </a:r>
          </a:p>
          <a:p>
            <a:pPr>
              <a:spcBef>
                <a:spcPct val="50000"/>
              </a:spcBef>
            </a:pPr>
            <a:r>
              <a:rPr lang="en-US" altLang="zh-TW" sz="2800" b="1" dirty="0">
                <a:latin typeface="Candara" pitchFamily="34" charset="0"/>
                <a:ea typeface="新細明體" charset="-120"/>
                <a:sym typeface="Symbol" charset="2"/>
              </a:rPr>
              <a:t>1 </a:t>
            </a:r>
            <a:r>
              <a:rPr lang="en-US" altLang="zh-TW" sz="2800" b="1" dirty="0">
                <a:latin typeface="Candara" pitchFamily="34" charset="0"/>
                <a:ea typeface="新細明體" charset="-120"/>
              </a:rPr>
              <a:t> </a:t>
            </a:r>
            <a:r>
              <a:rPr lang="en-US" altLang="zh-TW" sz="2800" b="1" dirty="0">
                <a:latin typeface="Candara" pitchFamily="34" charset="0"/>
                <a:ea typeface="新細明體" charset="-120"/>
                <a:sym typeface="Symbol" charset="2"/>
              </a:rPr>
              <a:t> block[</a:t>
            </a:r>
            <a:r>
              <a:rPr lang="en-US" altLang="zh-TW" sz="2800" b="1" dirty="0" err="1">
                <a:latin typeface="Candara" pitchFamily="34" charset="0"/>
                <a:ea typeface="新細明體" charset="-120"/>
                <a:sym typeface="Symbol" charset="2"/>
              </a:rPr>
              <a:t>i</a:t>
            </a:r>
            <a:r>
              <a:rPr lang="en-US" altLang="zh-TW" sz="2800" b="1" dirty="0">
                <a:latin typeface="Candara" pitchFamily="34" charset="0"/>
                <a:ea typeface="新細明體" charset="-120"/>
                <a:sym typeface="Symbol" charset="2"/>
              </a:rPr>
              <a:t>] occupied</a:t>
            </a:r>
          </a:p>
        </p:txBody>
      </p:sp>
      <p:sp>
        <p:nvSpPr>
          <p:cNvPr id="19" name="手繪多邊形 18"/>
          <p:cNvSpPr/>
          <p:nvPr/>
        </p:nvSpPr>
        <p:spPr bwMode="auto">
          <a:xfrm>
            <a:off x="1529255" y="2822028"/>
            <a:ext cx="2475186" cy="1540259"/>
          </a:xfrm>
          <a:custGeom>
            <a:avLst/>
            <a:gdLst>
              <a:gd name="connsiteX0" fmla="*/ 2475186 w 2475186"/>
              <a:gd name="connsiteY0" fmla="*/ 0 h 1540259"/>
              <a:gd name="connsiteX1" fmla="*/ 2459421 w 2475186"/>
              <a:gd name="connsiteY1" fmla="*/ 204951 h 1540259"/>
              <a:gd name="connsiteX2" fmla="*/ 2349062 w 2475186"/>
              <a:gd name="connsiteY2" fmla="*/ 315310 h 1540259"/>
              <a:gd name="connsiteX3" fmla="*/ 2301766 w 2475186"/>
              <a:gd name="connsiteY3" fmla="*/ 362606 h 1540259"/>
              <a:gd name="connsiteX4" fmla="*/ 2238704 w 2475186"/>
              <a:gd name="connsiteY4" fmla="*/ 378372 h 1540259"/>
              <a:gd name="connsiteX5" fmla="*/ 2144111 w 2475186"/>
              <a:gd name="connsiteY5" fmla="*/ 425669 h 1540259"/>
              <a:gd name="connsiteX6" fmla="*/ 1923393 w 2475186"/>
              <a:gd name="connsiteY6" fmla="*/ 488731 h 1540259"/>
              <a:gd name="connsiteX7" fmla="*/ 1860331 w 2475186"/>
              <a:gd name="connsiteY7" fmla="*/ 520262 h 1540259"/>
              <a:gd name="connsiteX8" fmla="*/ 1671145 w 2475186"/>
              <a:gd name="connsiteY8" fmla="*/ 536027 h 1540259"/>
              <a:gd name="connsiteX9" fmla="*/ 1403131 w 2475186"/>
              <a:gd name="connsiteY9" fmla="*/ 583324 h 1540259"/>
              <a:gd name="connsiteX10" fmla="*/ 1277007 w 2475186"/>
              <a:gd name="connsiteY10" fmla="*/ 599089 h 1540259"/>
              <a:gd name="connsiteX11" fmla="*/ 804042 w 2475186"/>
              <a:gd name="connsiteY11" fmla="*/ 614855 h 1540259"/>
              <a:gd name="connsiteX12" fmla="*/ 630621 w 2475186"/>
              <a:gd name="connsiteY12" fmla="*/ 646386 h 1540259"/>
              <a:gd name="connsiteX13" fmla="*/ 425669 w 2475186"/>
              <a:gd name="connsiteY13" fmla="*/ 693682 h 1540259"/>
              <a:gd name="connsiteX14" fmla="*/ 315311 w 2475186"/>
              <a:gd name="connsiteY14" fmla="*/ 740979 h 1540259"/>
              <a:gd name="connsiteX15" fmla="*/ 220717 w 2475186"/>
              <a:gd name="connsiteY15" fmla="*/ 772510 h 1540259"/>
              <a:gd name="connsiteX16" fmla="*/ 157655 w 2475186"/>
              <a:gd name="connsiteY16" fmla="*/ 819806 h 1540259"/>
              <a:gd name="connsiteX17" fmla="*/ 110359 w 2475186"/>
              <a:gd name="connsiteY17" fmla="*/ 851338 h 1540259"/>
              <a:gd name="connsiteX18" fmla="*/ 63062 w 2475186"/>
              <a:gd name="connsiteY18" fmla="*/ 914400 h 1540259"/>
              <a:gd name="connsiteX19" fmla="*/ 0 w 2475186"/>
              <a:gd name="connsiteY19" fmla="*/ 1024758 h 1540259"/>
              <a:gd name="connsiteX20" fmla="*/ 15766 w 2475186"/>
              <a:gd name="connsiteY20" fmla="*/ 1324303 h 1540259"/>
              <a:gd name="connsiteX21" fmla="*/ 31531 w 2475186"/>
              <a:gd name="connsiteY21" fmla="*/ 1371600 h 1540259"/>
              <a:gd name="connsiteX22" fmla="*/ 63062 w 2475186"/>
              <a:gd name="connsiteY22" fmla="*/ 1418896 h 1540259"/>
              <a:gd name="connsiteX23" fmla="*/ 472966 w 2475186"/>
              <a:gd name="connsiteY23" fmla="*/ 1481958 h 1540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475186" h="1540259">
                <a:moveTo>
                  <a:pt x="2475186" y="0"/>
                </a:moveTo>
                <a:cubicBezTo>
                  <a:pt x="2469931" y="68317"/>
                  <a:pt x="2472048" y="137606"/>
                  <a:pt x="2459421" y="204951"/>
                </a:cubicBezTo>
                <a:cubicBezTo>
                  <a:pt x="2451497" y="247212"/>
                  <a:pt x="2367614" y="299077"/>
                  <a:pt x="2349062" y="315310"/>
                </a:cubicBezTo>
                <a:cubicBezTo>
                  <a:pt x="2332283" y="329992"/>
                  <a:pt x="2321124" y="351544"/>
                  <a:pt x="2301766" y="362606"/>
                </a:cubicBezTo>
                <a:cubicBezTo>
                  <a:pt x="2282953" y="373356"/>
                  <a:pt x="2258822" y="370325"/>
                  <a:pt x="2238704" y="378372"/>
                </a:cubicBezTo>
                <a:cubicBezTo>
                  <a:pt x="2205973" y="391465"/>
                  <a:pt x="2177385" y="414023"/>
                  <a:pt x="2144111" y="425669"/>
                </a:cubicBezTo>
                <a:cubicBezTo>
                  <a:pt x="2071890" y="450946"/>
                  <a:pt x="1991832" y="454512"/>
                  <a:pt x="1923393" y="488731"/>
                </a:cubicBezTo>
                <a:cubicBezTo>
                  <a:pt x="1902372" y="499241"/>
                  <a:pt x="1883430" y="515931"/>
                  <a:pt x="1860331" y="520262"/>
                </a:cubicBezTo>
                <a:cubicBezTo>
                  <a:pt x="1798134" y="531924"/>
                  <a:pt x="1734207" y="530772"/>
                  <a:pt x="1671145" y="536027"/>
                </a:cubicBezTo>
                <a:cubicBezTo>
                  <a:pt x="1510734" y="568109"/>
                  <a:pt x="1543189" y="564650"/>
                  <a:pt x="1403131" y="583324"/>
                </a:cubicBezTo>
                <a:cubicBezTo>
                  <a:pt x="1361134" y="588924"/>
                  <a:pt x="1319317" y="596862"/>
                  <a:pt x="1277007" y="599089"/>
                </a:cubicBezTo>
                <a:cubicBezTo>
                  <a:pt x="1119482" y="607380"/>
                  <a:pt x="961697" y="609600"/>
                  <a:pt x="804042" y="614855"/>
                </a:cubicBezTo>
                <a:cubicBezTo>
                  <a:pt x="525318" y="661307"/>
                  <a:pt x="872986" y="602320"/>
                  <a:pt x="630621" y="646386"/>
                </a:cubicBezTo>
                <a:cubicBezTo>
                  <a:pt x="534881" y="663793"/>
                  <a:pt x="522971" y="658931"/>
                  <a:pt x="425669" y="693682"/>
                </a:cubicBezTo>
                <a:cubicBezTo>
                  <a:pt x="387979" y="707143"/>
                  <a:pt x="352665" y="726612"/>
                  <a:pt x="315311" y="740979"/>
                </a:cubicBezTo>
                <a:cubicBezTo>
                  <a:pt x="284289" y="752910"/>
                  <a:pt x="220717" y="772510"/>
                  <a:pt x="220717" y="772510"/>
                </a:cubicBezTo>
                <a:cubicBezTo>
                  <a:pt x="199696" y="788275"/>
                  <a:pt x="179036" y="804533"/>
                  <a:pt x="157655" y="819806"/>
                </a:cubicBezTo>
                <a:cubicBezTo>
                  <a:pt x="142237" y="830819"/>
                  <a:pt x="123757" y="837940"/>
                  <a:pt x="110359" y="851338"/>
                </a:cubicBezTo>
                <a:cubicBezTo>
                  <a:pt x="91779" y="869918"/>
                  <a:pt x="78335" y="893018"/>
                  <a:pt x="63062" y="914400"/>
                </a:cubicBezTo>
                <a:cubicBezTo>
                  <a:pt x="25922" y="966395"/>
                  <a:pt x="30792" y="963175"/>
                  <a:pt x="0" y="1024758"/>
                </a:cubicBezTo>
                <a:cubicBezTo>
                  <a:pt x="5255" y="1124606"/>
                  <a:pt x="6714" y="1224727"/>
                  <a:pt x="15766" y="1324303"/>
                </a:cubicBezTo>
                <a:cubicBezTo>
                  <a:pt x="17271" y="1340853"/>
                  <a:pt x="24099" y="1356736"/>
                  <a:pt x="31531" y="1371600"/>
                </a:cubicBezTo>
                <a:cubicBezTo>
                  <a:pt x="40005" y="1388547"/>
                  <a:pt x="48802" y="1406419"/>
                  <a:pt x="63062" y="1418896"/>
                </a:cubicBezTo>
                <a:cubicBezTo>
                  <a:pt x="201763" y="1540259"/>
                  <a:pt x="239973" y="1481958"/>
                  <a:pt x="472966" y="1481958"/>
                </a:cubicBezTo>
              </a:path>
            </a:pathLst>
          </a:cu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20" name="Text Box 14"/>
          <p:cNvSpPr txBox="1">
            <a:spLocks noChangeArrowheads="1"/>
          </p:cNvSpPr>
          <p:nvPr/>
        </p:nvSpPr>
        <p:spPr bwMode="auto">
          <a:xfrm>
            <a:off x="3854573" y="2206252"/>
            <a:ext cx="53732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TW" sz="2000" b="1" dirty="0">
                <a:latin typeface="Helvetica" charset="0"/>
                <a:ea typeface="新細明體" charset="-120"/>
              </a:rPr>
              <a:t>i   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>
                <a:ea typeface="新細明體" charset="-120"/>
              </a:rPr>
              <a:t>Objectives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29278" y="1139001"/>
            <a:ext cx="8620126" cy="4530725"/>
          </a:xfrm>
        </p:spPr>
        <p:txBody>
          <a:bodyPr/>
          <a:lstStyle/>
          <a:p>
            <a:r>
              <a:rPr lang="en-US" altLang="zh-TW" sz="2800" dirty="0">
                <a:ea typeface="新細明體" charset="-120"/>
              </a:rPr>
              <a:t>To describe the details of </a:t>
            </a:r>
            <a:r>
              <a:rPr lang="en-US" altLang="zh-TW" sz="2800" dirty="0">
                <a:solidFill>
                  <a:srgbClr val="FF0000"/>
                </a:solidFill>
                <a:ea typeface="新細明體" charset="-120"/>
              </a:rPr>
              <a:t>implementing local file systems and directory structures</a:t>
            </a:r>
          </a:p>
          <a:p>
            <a:r>
              <a:rPr lang="en-US" altLang="zh-TW" sz="2800" dirty="0">
                <a:ea typeface="新細明體" charset="-120"/>
              </a:rPr>
              <a:t>To describe the implementation of </a:t>
            </a:r>
            <a:r>
              <a:rPr lang="en-US" altLang="zh-TW" sz="2800" dirty="0">
                <a:solidFill>
                  <a:srgbClr val="FF0000"/>
                </a:solidFill>
                <a:ea typeface="新細明體" charset="-120"/>
              </a:rPr>
              <a:t>remote file systems</a:t>
            </a:r>
          </a:p>
          <a:p>
            <a:r>
              <a:rPr lang="en-US" altLang="zh-TW" sz="2800" dirty="0">
                <a:ea typeface="新細明體" charset="-120"/>
              </a:rPr>
              <a:t>To discuss </a:t>
            </a:r>
            <a:r>
              <a:rPr lang="en-US" altLang="zh-TW" sz="2800" dirty="0">
                <a:solidFill>
                  <a:srgbClr val="FF0000"/>
                </a:solidFill>
                <a:ea typeface="新細明體" charset="-120"/>
              </a:rPr>
              <a:t>block allocation and free-block algorithms </a:t>
            </a:r>
            <a:r>
              <a:rPr lang="en-US" altLang="zh-TW" sz="2800" dirty="0">
                <a:ea typeface="新細明體" charset="-120"/>
              </a:rPr>
              <a:t>and trade-offs</a:t>
            </a:r>
            <a:r>
              <a:rPr lang="zh-TW" altLang="en-US" sz="2800" dirty="0">
                <a:ea typeface="新細明體" charset="-120"/>
              </a:rPr>
              <a:t>  硬碟裡面的</a:t>
            </a:r>
            <a:r>
              <a:rPr lang="en-US" altLang="zh-TW" sz="2800" dirty="0">
                <a:ea typeface="新細明體" charset="-120"/>
              </a:rPr>
              <a:t>block</a:t>
            </a:r>
            <a:r>
              <a:rPr lang="zh-TW" altLang="en-US" sz="2800" dirty="0">
                <a:ea typeface="新細明體" charset="-120"/>
              </a:rPr>
              <a:t>怎麼分配  連續</a:t>
            </a:r>
            <a:r>
              <a:rPr lang="en-US" altLang="zh-TW" sz="2800" dirty="0">
                <a:ea typeface="新細明體" charset="-120"/>
              </a:rPr>
              <a:t>?</a:t>
            </a:r>
            <a:r>
              <a:rPr lang="zh-TW" altLang="en-US" sz="2800" dirty="0">
                <a:ea typeface="新細明體" charset="-120"/>
              </a:rPr>
              <a:t> </a:t>
            </a:r>
            <a:r>
              <a:rPr lang="en-US" altLang="zh-TW" sz="2800" dirty="0">
                <a:ea typeface="新細明體" charset="-120"/>
              </a:rPr>
              <a:t>link? index?</a:t>
            </a:r>
          </a:p>
          <a:p>
            <a:endParaRPr lang="en-US" altLang="zh-TW" sz="2800" dirty="0">
              <a:ea typeface="新細明體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51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5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>
                <a:ea typeface="新細明體" charset="-120"/>
              </a:rPr>
              <a:t>Free-Space Management (Cont.)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27620" y="1028046"/>
            <a:ext cx="8229600" cy="4530725"/>
          </a:xfrm>
        </p:spPr>
        <p:txBody>
          <a:bodyPr/>
          <a:lstStyle/>
          <a:p>
            <a:pPr>
              <a:tabLst>
                <a:tab pos="1312863" algn="l"/>
              </a:tabLst>
            </a:pPr>
            <a:r>
              <a:rPr lang="en-US" altLang="zh-TW" sz="2800" b="1" dirty="0">
                <a:solidFill>
                  <a:srgbClr val="FF0000"/>
                </a:solidFill>
                <a:ea typeface="新細明體" charset="-120"/>
              </a:rPr>
              <a:t>Bit map </a:t>
            </a:r>
            <a:r>
              <a:rPr lang="en-US" altLang="zh-TW" sz="2800" dirty="0">
                <a:ea typeface="新細明體" charset="-120"/>
              </a:rPr>
              <a:t>requires extra space   </a:t>
            </a:r>
            <a:r>
              <a:rPr lang="zh-TW" altLang="en-US" sz="2800" dirty="0">
                <a:ea typeface="新細明體" charset="-120"/>
              </a:rPr>
              <a:t>法一</a:t>
            </a:r>
            <a:endParaRPr lang="en-US" altLang="zh-TW" sz="2800" dirty="0">
              <a:ea typeface="新細明體" charset="-120"/>
            </a:endParaRPr>
          </a:p>
          <a:p>
            <a:pPr lvl="1">
              <a:tabLst>
                <a:tab pos="1312863" algn="l"/>
              </a:tabLst>
            </a:pPr>
            <a:r>
              <a:rPr lang="en-US" altLang="zh-TW" sz="2800" dirty="0">
                <a:ea typeface="新細明體" charset="-120"/>
              </a:rPr>
              <a:t>Example:</a:t>
            </a:r>
          </a:p>
          <a:p>
            <a:pPr>
              <a:buFont typeface="Monotype Sorts" charset="2"/>
              <a:buNone/>
              <a:tabLst>
                <a:tab pos="1312863" algn="l"/>
              </a:tabLst>
            </a:pPr>
            <a:r>
              <a:rPr lang="en-US" altLang="zh-TW" sz="2800" dirty="0">
                <a:ea typeface="新細明體" charset="-120"/>
              </a:rPr>
              <a:t>		block size = 2</a:t>
            </a:r>
            <a:r>
              <a:rPr lang="en-US" altLang="zh-TW" sz="2800" baseline="30000" dirty="0">
                <a:ea typeface="新細明體" charset="-120"/>
              </a:rPr>
              <a:t>12</a:t>
            </a:r>
            <a:r>
              <a:rPr lang="en-US" altLang="zh-TW" sz="2800" dirty="0">
                <a:ea typeface="新細明體" charset="-120"/>
              </a:rPr>
              <a:t> bytes(</a:t>
            </a:r>
            <a:r>
              <a:rPr lang="zh-TW" altLang="en-US" sz="2800" dirty="0">
                <a:ea typeface="新細明體" charset="-120"/>
              </a:rPr>
              <a:t>就</a:t>
            </a:r>
            <a:r>
              <a:rPr lang="en-US" altLang="zh-TW" sz="2800" dirty="0">
                <a:ea typeface="新細明體" charset="-120"/>
              </a:rPr>
              <a:t>4Kbytes)</a:t>
            </a:r>
          </a:p>
          <a:p>
            <a:pPr>
              <a:buFont typeface="Monotype Sorts" charset="2"/>
              <a:buNone/>
              <a:tabLst>
                <a:tab pos="1312863" algn="l"/>
              </a:tabLst>
            </a:pPr>
            <a:r>
              <a:rPr lang="en-US" altLang="zh-TW" sz="2800" dirty="0">
                <a:ea typeface="新細明體" charset="-120"/>
              </a:rPr>
              <a:t>		disk size = 2</a:t>
            </a:r>
            <a:r>
              <a:rPr lang="en-US" altLang="zh-TW" sz="2800" baseline="30000" dirty="0">
                <a:ea typeface="新細明體" charset="-120"/>
              </a:rPr>
              <a:t>30</a:t>
            </a:r>
            <a:r>
              <a:rPr lang="en-US" altLang="zh-TW" sz="2800" dirty="0">
                <a:ea typeface="新細明體" charset="-120"/>
              </a:rPr>
              <a:t> bytes (1 gigabyte)</a:t>
            </a:r>
          </a:p>
          <a:p>
            <a:pPr>
              <a:buFont typeface="Monotype Sorts" charset="2"/>
              <a:buNone/>
              <a:tabLst>
                <a:tab pos="1312863" algn="l"/>
              </a:tabLst>
            </a:pPr>
            <a:r>
              <a:rPr lang="en-US" altLang="zh-TW" sz="2800" dirty="0">
                <a:ea typeface="新細明體" charset="-120"/>
              </a:rPr>
              <a:t>		</a:t>
            </a:r>
            <a:r>
              <a:rPr lang="en-US" altLang="zh-TW" sz="2800" i="1" dirty="0">
                <a:ea typeface="新細明體" charset="-120"/>
              </a:rPr>
              <a:t>n</a:t>
            </a:r>
            <a:r>
              <a:rPr lang="en-US" altLang="zh-TW" sz="2800" dirty="0">
                <a:ea typeface="新細明體" charset="-120"/>
              </a:rPr>
              <a:t> = 2</a:t>
            </a:r>
            <a:r>
              <a:rPr lang="en-US" altLang="zh-TW" sz="2800" baseline="30000" dirty="0">
                <a:ea typeface="新細明體" charset="-120"/>
              </a:rPr>
              <a:t>30</a:t>
            </a:r>
            <a:r>
              <a:rPr lang="en-US" altLang="zh-TW" sz="2800" dirty="0">
                <a:ea typeface="新細明體" charset="-120"/>
              </a:rPr>
              <a:t>/2</a:t>
            </a:r>
            <a:r>
              <a:rPr lang="en-US" altLang="zh-TW" sz="2800" baseline="30000" dirty="0">
                <a:ea typeface="新細明體" charset="-120"/>
              </a:rPr>
              <a:t>12</a:t>
            </a:r>
            <a:r>
              <a:rPr lang="en-US" altLang="zh-TW" sz="2800" dirty="0">
                <a:ea typeface="新細明體" charset="-120"/>
              </a:rPr>
              <a:t> = 2</a:t>
            </a:r>
            <a:r>
              <a:rPr lang="en-US" altLang="zh-TW" sz="2800" baseline="30000" dirty="0">
                <a:ea typeface="新細明體" charset="-120"/>
              </a:rPr>
              <a:t>18</a:t>
            </a:r>
            <a:r>
              <a:rPr lang="en-US" altLang="zh-TW" sz="2800" dirty="0">
                <a:ea typeface="新細明體" charset="-120"/>
              </a:rPr>
              <a:t> bits (or 32K bytes)</a:t>
            </a:r>
          </a:p>
          <a:p>
            <a:pPr>
              <a:tabLst>
                <a:tab pos="1312863" algn="l"/>
              </a:tabLst>
            </a:pPr>
            <a:r>
              <a:rPr lang="en-US" altLang="zh-TW" sz="2800" dirty="0">
                <a:ea typeface="新細明體" charset="-120"/>
              </a:rPr>
              <a:t>Easy to get contiguous files …. 000</a:t>
            </a:r>
            <a:r>
              <a:rPr lang="en-US" altLang="zh-TW" sz="2800" dirty="0">
                <a:solidFill>
                  <a:srgbClr val="FF0000"/>
                </a:solidFill>
                <a:ea typeface="新細明體" charset="-120"/>
              </a:rPr>
              <a:t>11111111</a:t>
            </a:r>
            <a:r>
              <a:rPr lang="en-US" altLang="zh-TW" sz="2800" dirty="0">
                <a:ea typeface="新細明體" charset="-120"/>
              </a:rPr>
              <a:t>000….</a:t>
            </a:r>
          </a:p>
          <a:p>
            <a:pPr>
              <a:tabLst>
                <a:tab pos="1312863" algn="l"/>
              </a:tabLst>
            </a:pPr>
            <a:r>
              <a:rPr lang="en-US" altLang="zh-TW" sz="2800" b="1" dirty="0">
                <a:solidFill>
                  <a:srgbClr val="FF0000"/>
                </a:solidFill>
                <a:ea typeface="新細明體" charset="-120"/>
              </a:rPr>
              <a:t>Linked list </a:t>
            </a:r>
            <a:r>
              <a:rPr lang="en-US" altLang="zh-TW" sz="2800" dirty="0">
                <a:ea typeface="新細明體" charset="-120"/>
              </a:rPr>
              <a:t>(free list)</a:t>
            </a:r>
            <a:r>
              <a:rPr lang="zh-TW" altLang="en-US" sz="2800" dirty="0">
                <a:ea typeface="新細明體" charset="-120"/>
              </a:rPr>
              <a:t>   法二</a:t>
            </a:r>
            <a:endParaRPr lang="en-US" altLang="zh-TW" sz="2800" dirty="0">
              <a:ea typeface="新細明體" charset="-120"/>
            </a:endParaRPr>
          </a:p>
          <a:p>
            <a:pPr lvl="1">
              <a:tabLst>
                <a:tab pos="1312863" algn="l"/>
              </a:tabLst>
            </a:pPr>
            <a:r>
              <a:rPr lang="en-US" altLang="zh-TW" sz="2800" dirty="0">
                <a:ea typeface="新細明體" charset="-120"/>
              </a:rPr>
              <a:t>Cannot get contiguous space easily</a:t>
            </a:r>
          </a:p>
          <a:p>
            <a:pPr lvl="1">
              <a:tabLst>
                <a:tab pos="1312863" algn="l"/>
              </a:tabLst>
            </a:pPr>
            <a:r>
              <a:rPr lang="en-US" altLang="zh-TW" sz="2800" dirty="0">
                <a:ea typeface="新細明體" charset="-120"/>
              </a:rPr>
              <a:t>No waste of space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17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317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317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000"/>
                                        <p:tgtEl>
                                          <p:spTgt spid="317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1000"/>
                                        <p:tgtEl>
                                          <p:spTgt spid="317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1000"/>
                                        <p:tgtEl>
                                          <p:spTgt spid="317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1000"/>
                                        <p:tgtEl>
                                          <p:spTgt spid="317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0"/>
                                        <p:tgtEl>
                                          <p:spTgt spid="317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1000"/>
                                        <p:tgtEl>
                                          <p:spTgt spid="317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747" grpId="0" uiExpand="1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>
                <a:ea typeface="新細明體" charset="-120"/>
              </a:rPr>
              <a:t>Linked Free Space List on Disk</a:t>
            </a:r>
            <a:endParaRPr lang="en-US" altLang="zh-TW" sz="2400">
              <a:ea typeface="新細明體" charset="-120"/>
            </a:endParaRPr>
          </a:p>
        </p:txBody>
      </p:sp>
      <p:pic>
        <p:nvPicPr>
          <p:cNvPr id="33795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04238" y="1236717"/>
            <a:ext cx="4875212" cy="5213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>
                <a:ea typeface="新細明體" charset="-120"/>
              </a:rPr>
              <a:t>Free-Space Management (Cont.)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43386" y="964982"/>
            <a:ext cx="7911881" cy="4530725"/>
          </a:xfrm>
        </p:spPr>
        <p:txBody>
          <a:bodyPr/>
          <a:lstStyle/>
          <a:p>
            <a:pPr>
              <a:tabLst>
                <a:tab pos="1312863" algn="l"/>
              </a:tabLst>
            </a:pPr>
            <a:r>
              <a:rPr lang="en-US" altLang="zh-TW" sz="2800" b="1" dirty="0">
                <a:solidFill>
                  <a:srgbClr val="FF0000"/>
                </a:solidFill>
                <a:ea typeface="新細明體" charset="-120"/>
              </a:rPr>
              <a:t>Grouping</a:t>
            </a:r>
            <a:r>
              <a:rPr lang="zh-TW" altLang="en-US" sz="2800" b="1" dirty="0">
                <a:solidFill>
                  <a:srgbClr val="FF0000"/>
                </a:solidFill>
                <a:ea typeface="新細明體" charset="-120"/>
              </a:rPr>
              <a:t>法三</a:t>
            </a:r>
            <a:r>
              <a:rPr lang="en-US" altLang="zh-TW" sz="2800" dirty="0">
                <a:ea typeface="新細明體" charset="-120"/>
              </a:rPr>
              <a:t>: stores the </a:t>
            </a:r>
            <a:r>
              <a:rPr lang="en-US" altLang="zh-TW" sz="2800" dirty="0">
                <a:solidFill>
                  <a:srgbClr val="FF0000"/>
                </a:solidFill>
                <a:ea typeface="新細明體" charset="-120"/>
              </a:rPr>
              <a:t>addresses of n free blocks </a:t>
            </a:r>
            <a:r>
              <a:rPr lang="en-US" altLang="zh-TW" sz="2800" dirty="0">
                <a:ea typeface="新細明體" charset="-120"/>
              </a:rPr>
              <a:t>in the first free block.  A block has </a:t>
            </a:r>
            <a:r>
              <a:rPr lang="en-US" altLang="zh-TW" sz="2800" dirty="0">
                <a:solidFill>
                  <a:srgbClr val="FF0000"/>
                </a:solidFill>
                <a:ea typeface="新細明體" charset="-120"/>
              </a:rPr>
              <a:t>n</a:t>
            </a:r>
            <a:r>
              <a:rPr lang="en-US" altLang="zh-TW" sz="2800" dirty="0">
                <a:ea typeface="新細明體" charset="-120"/>
              </a:rPr>
              <a:t> entries. </a:t>
            </a:r>
          </a:p>
          <a:p>
            <a:pPr lvl="1">
              <a:tabLst>
                <a:tab pos="1312863" algn="l"/>
              </a:tabLst>
            </a:pPr>
            <a:r>
              <a:rPr lang="en-US" altLang="zh-TW" sz="2800" dirty="0">
                <a:ea typeface="新細明體" charset="-120"/>
              </a:rPr>
              <a:t>The first n-1 of these blocks are actually free. </a:t>
            </a:r>
          </a:p>
          <a:p>
            <a:pPr lvl="1">
              <a:tabLst>
                <a:tab pos="1312863" algn="l"/>
              </a:tabLst>
            </a:pPr>
            <a:r>
              <a:rPr lang="en-US" altLang="zh-TW" sz="2800" dirty="0">
                <a:ea typeface="新細明體" charset="-120"/>
              </a:rPr>
              <a:t>The last block contains the addresses of another n free blocks, and so on. </a:t>
            </a:r>
          </a:p>
          <a:p>
            <a:pPr>
              <a:tabLst>
                <a:tab pos="1312863" algn="l"/>
              </a:tabLst>
            </a:pPr>
            <a:r>
              <a:rPr lang="en-US" altLang="zh-TW" sz="2800" b="1" dirty="0">
                <a:solidFill>
                  <a:srgbClr val="FF0000"/>
                </a:solidFill>
                <a:ea typeface="新細明體" charset="-120"/>
              </a:rPr>
              <a:t>Counting</a:t>
            </a:r>
            <a:r>
              <a:rPr lang="zh-TW" altLang="en-US" sz="2800" b="1" dirty="0">
                <a:solidFill>
                  <a:srgbClr val="FF0000"/>
                </a:solidFill>
                <a:ea typeface="新細明體" charset="-120"/>
              </a:rPr>
              <a:t>法四</a:t>
            </a:r>
            <a:r>
              <a:rPr lang="en-US" altLang="zh-TW" sz="2800" dirty="0">
                <a:ea typeface="新細明體" charset="-120"/>
              </a:rPr>
              <a:t>: keep the address of the first free block and the number (n) of free contiguous blocks that follow the first block.</a:t>
            </a:r>
          </a:p>
          <a:p>
            <a:pPr lvl="1">
              <a:tabLst>
                <a:tab pos="1312863" algn="l"/>
              </a:tabLst>
            </a:pPr>
            <a:r>
              <a:rPr lang="en-US" altLang="zh-TW" sz="2800" dirty="0">
                <a:ea typeface="新細明體" charset="-120"/>
              </a:rPr>
              <a:t>Address 1, n1</a:t>
            </a:r>
            <a:r>
              <a:rPr lang="zh-TW" altLang="en-US" sz="2800" dirty="0">
                <a:ea typeface="新細明體" charset="-120"/>
              </a:rPr>
              <a:t> </a:t>
            </a:r>
            <a:r>
              <a:rPr lang="en-US" altLang="zh-TW" sz="2800" dirty="0">
                <a:ea typeface="新細明體" charset="-120"/>
              </a:rPr>
              <a:t>(2,3)</a:t>
            </a:r>
          </a:p>
          <a:p>
            <a:pPr lvl="1">
              <a:tabLst>
                <a:tab pos="1312863" algn="l"/>
              </a:tabLst>
            </a:pPr>
            <a:r>
              <a:rPr lang="en-US" altLang="zh-TW" sz="2800" dirty="0">
                <a:ea typeface="新細明體" charset="-120"/>
              </a:rPr>
              <a:t>Address 2, n2, (8,5)</a:t>
            </a:r>
          </a:p>
          <a:p>
            <a:pPr lvl="1">
              <a:tabLst>
                <a:tab pos="1312863" algn="l"/>
              </a:tabLst>
            </a:pPr>
            <a:r>
              <a:rPr lang="en-US" altLang="zh-TW" sz="2800" dirty="0">
                <a:ea typeface="新細明體" charset="-120"/>
              </a:rPr>
              <a:t>Address 3, n3, (17,2)  …</a:t>
            </a:r>
          </a:p>
          <a:p>
            <a:pPr lvl="1">
              <a:buNone/>
              <a:tabLst>
                <a:tab pos="1312863" algn="l"/>
              </a:tabLst>
            </a:pPr>
            <a:endParaRPr lang="en-US" altLang="zh-TW" sz="2800" dirty="0">
              <a:ea typeface="新細明體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17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317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pTgt spid="317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000"/>
                                        <p:tgtEl>
                                          <p:spTgt spid="317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317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1000"/>
                                        <p:tgtEl>
                                          <p:spTgt spid="317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317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747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>
                <a:ea typeface="新細明體" charset="-120"/>
              </a:rPr>
              <a:t>Free-Space Management (Cont.)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06450" y="1123126"/>
            <a:ext cx="8037513" cy="3821112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zh-TW" sz="2800" dirty="0">
                <a:ea typeface="新細明體" charset="-120"/>
              </a:rPr>
              <a:t>Need to protect:</a:t>
            </a:r>
          </a:p>
          <a:p>
            <a:pPr lvl="1">
              <a:lnSpc>
                <a:spcPct val="90000"/>
              </a:lnSpc>
            </a:pPr>
            <a:r>
              <a:rPr lang="en-US" altLang="zh-TW" sz="2400" dirty="0">
                <a:ea typeface="新細明體" charset="-120"/>
              </a:rPr>
              <a:t>Pointer to free list</a:t>
            </a:r>
          </a:p>
          <a:p>
            <a:pPr lvl="1">
              <a:lnSpc>
                <a:spcPct val="90000"/>
              </a:lnSpc>
            </a:pPr>
            <a:r>
              <a:rPr lang="en-US" altLang="zh-TW" sz="2400" dirty="0">
                <a:ea typeface="新細明體" charset="-120"/>
              </a:rPr>
              <a:t>Bit map</a:t>
            </a:r>
          </a:p>
          <a:p>
            <a:pPr lvl="2">
              <a:lnSpc>
                <a:spcPct val="90000"/>
              </a:lnSpc>
            </a:pPr>
            <a:r>
              <a:rPr lang="en-US" altLang="zh-TW" sz="2400" dirty="0">
                <a:ea typeface="新細明體" charset="-120"/>
              </a:rPr>
              <a:t>Must be kept on disk</a:t>
            </a:r>
            <a:r>
              <a:rPr lang="zh-TW" altLang="en-US" sz="2400" dirty="0">
                <a:ea typeface="新細明體" charset="-120"/>
              </a:rPr>
              <a:t>避免當機停電消失</a:t>
            </a:r>
            <a:r>
              <a:rPr lang="en-US" altLang="zh-TW" sz="2400" dirty="0">
                <a:ea typeface="新細明體" charset="-120"/>
              </a:rPr>
              <a:t>		</a:t>
            </a:r>
          </a:p>
          <a:p>
            <a:pPr lvl="2">
              <a:lnSpc>
                <a:spcPct val="90000"/>
              </a:lnSpc>
            </a:pPr>
            <a:r>
              <a:rPr lang="en-US" altLang="zh-TW" sz="2400" dirty="0">
                <a:ea typeface="新細明體" charset="-120"/>
              </a:rPr>
              <a:t>Copy in memory and disk may differ</a:t>
            </a:r>
            <a:r>
              <a:rPr lang="zh-TW" altLang="en-US" dirty="0">
                <a:ea typeface="新細明體" charset="-120"/>
              </a:rPr>
              <a:t>但是可以放一個</a:t>
            </a:r>
            <a:r>
              <a:rPr lang="en-US" altLang="zh-TW" dirty="0">
                <a:ea typeface="新細明體" charset="-120"/>
              </a:rPr>
              <a:t>copy</a:t>
            </a:r>
            <a:r>
              <a:rPr lang="zh-TW" altLang="en-US" dirty="0">
                <a:ea typeface="新細明體" charset="-120"/>
              </a:rPr>
              <a:t>在</a:t>
            </a:r>
            <a:r>
              <a:rPr lang="en-US" altLang="zh-TW" dirty="0">
                <a:ea typeface="新細明體" charset="-120"/>
              </a:rPr>
              <a:t>mem</a:t>
            </a:r>
            <a:r>
              <a:rPr lang="zh-TW" altLang="en-US" dirty="0">
                <a:ea typeface="新細明體" charset="-120"/>
              </a:rPr>
              <a:t>  加速</a:t>
            </a:r>
            <a:endParaRPr lang="en-US" altLang="zh-TW" sz="2400" dirty="0">
              <a:ea typeface="新細明體" charset="-120"/>
            </a:endParaRPr>
          </a:p>
          <a:p>
            <a:pPr lvl="2">
              <a:lnSpc>
                <a:spcPct val="90000"/>
              </a:lnSpc>
            </a:pPr>
            <a:r>
              <a:rPr lang="en-US" altLang="zh-TW" sz="2400" dirty="0">
                <a:ea typeface="新細明體" charset="-120"/>
              </a:rPr>
              <a:t>Cannot allow for block[</a:t>
            </a:r>
            <a:r>
              <a:rPr lang="en-US" altLang="zh-TW" sz="2400" i="1" dirty="0" err="1">
                <a:ea typeface="新細明體" charset="-120"/>
              </a:rPr>
              <a:t>i</a:t>
            </a:r>
            <a:r>
              <a:rPr lang="en-US" altLang="zh-TW" sz="2400" dirty="0">
                <a:ea typeface="新細明體" charset="-120"/>
              </a:rPr>
              <a:t>] to have a situation where </a:t>
            </a:r>
            <a:r>
              <a:rPr lang="en-US" altLang="zh-TW" sz="2400" dirty="0">
                <a:solidFill>
                  <a:srgbClr val="FF0000"/>
                </a:solidFill>
                <a:ea typeface="新細明體" charset="-120"/>
              </a:rPr>
              <a:t>bit[</a:t>
            </a:r>
            <a:r>
              <a:rPr lang="en-US" altLang="zh-TW" sz="2400" i="1" dirty="0" err="1">
                <a:solidFill>
                  <a:srgbClr val="FF0000"/>
                </a:solidFill>
                <a:ea typeface="新細明體" charset="-120"/>
              </a:rPr>
              <a:t>i</a:t>
            </a:r>
            <a:r>
              <a:rPr lang="en-US" altLang="zh-TW" sz="2400" dirty="0">
                <a:solidFill>
                  <a:srgbClr val="FF0000"/>
                </a:solidFill>
                <a:ea typeface="新細明體" charset="-120"/>
              </a:rPr>
              <a:t>] = 1</a:t>
            </a:r>
            <a:r>
              <a:rPr lang="en-US" altLang="zh-TW" sz="2400" dirty="0">
                <a:ea typeface="新細明體" charset="-120"/>
              </a:rPr>
              <a:t> </a:t>
            </a:r>
            <a:r>
              <a:rPr lang="en-US" altLang="zh-TW" dirty="0">
                <a:ea typeface="新細明體" charset="-120"/>
              </a:rPr>
              <a:t>(occupied) in </a:t>
            </a:r>
            <a:r>
              <a:rPr lang="en-US" altLang="zh-TW" sz="2400" dirty="0">
                <a:ea typeface="新細明體" charset="-120"/>
              </a:rPr>
              <a:t>memory and </a:t>
            </a:r>
            <a:r>
              <a:rPr lang="en-US" altLang="zh-TW" sz="2400" dirty="0">
                <a:solidFill>
                  <a:srgbClr val="FF0000"/>
                </a:solidFill>
                <a:ea typeface="新細明體" charset="-120"/>
              </a:rPr>
              <a:t>bit[</a:t>
            </a:r>
            <a:r>
              <a:rPr lang="en-US" altLang="zh-TW" sz="2400" i="1" dirty="0" err="1">
                <a:solidFill>
                  <a:srgbClr val="FF0000"/>
                </a:solidFill>
                <a:ea typeface="新細明體" charset="-120"/>
              </a:rPr>
              <a:t>i</a:t>
            </a:r>
            <a:r>
              <a:rPr lang="en-US" altLang="zh-TW" sz="2400" dirty="0">
                <a:solidFill>
                  <a:srgbClr val="FF0000"/>
                </a:solidFill>
                <a:ea typeface="新細明體" charset="-120"/>
              </a:rPr>
              <a:t>] = 0 </a:t>
            </a:r>
            <a:r>
              <a:rPr lang="en-US" altLang="zh-TW" sz="2400" dirty="0">
                <a:ea typeface="新細明體" charset="-120"/>
              </a:rPr>
              <a:t>(free) on disk</a:t>
            </a:r>
          </a:p>
          <a:p>
            <a:pPr lvl="1">
              <a:lnSpc>
                <a:spcPct val="90000"/>
              </a:lnSpc>
            </a:pPr>
            <a:r>
              <a:rPr lang="en-US" altLang="zh-TW" sz="2400" dirty="0">
                <a:ea typeface="新細明體" charset="-120"/>
              </a:rPr>
              <a:t>Solution:</a:t>
            </a:r>
          </a:p>
          <a:p>
            <a:pPr lvl="2">
              <a:lnSpc>
                <a:spcPct val="90000"/>
              </a:lnSpc>
            </a:pPr>
            <a:r>
              <a:rPr lang="en-US" altLang="zh-TW" sz="2400" dirty="0">
                <a:ea typeface="新細明體" charset="-120"/>
              </a:rPr>
              <a:t>Set bit[</a:t>
            </a:r>
            <a:r>
              <a:rPr lang="en-US" altLang="zh-TW" sz="2400" i="1" dirty="0" err="1">
                <a:ea typeface="新細明體" charset="-120"/>
              </a:rPr>
              <a:t>i</a:t>
            </a:r>
            <a:r>
              <a:rPr lang="en-US" altLang="zh-TW" sz="2400" dirty="0">
                <a:ea typeface="新細明體" charset="-120"/>
              </a:rPr>
              <a:t>] = 1 in disk</a:t>
            </a:r>
          </a:p>
          <a:p>
            <a:pPr lvl="2">
              <a:lnSpc>
                <a:spcPct val="90000"/>
              </a:lnSpc>
            </a:pPr>
            <a:r>
              <a:rPr lang="en-US" altLang="zh-TW" sz="2400" dirty="0">
                <a:ea typeface="新細明體" charset="-120"/>
              </a:rPr>
              <a:t>Allocate block[</a:t>
            </a:r>
            <a:r>
              <a:rPr lang="en-US" altLang="zh-TW" sz="2400" i="1" dirty="0" err="1">
                <a:ea typeface="新細明體" charset="-120"/>
              </a:rPr>
              <a:t>i</a:t>
            </a:r>
            <a:r>
              <a:rPr lang="en-US" altLang="zh-TW" sz="2400" dirty="0">
                <a:ea typeface="新細明體" charset="-120"/>
              </a:rPr>
              <a:t>]</a:t>
            </a:r>
          </a:p>
          <a:p>
            <a:pPr lvl="2">
              <a:lnSpc>
                <a:spcPct val="90000"/>
              </a:lnSpc>
            </a:pPr>
            <a:r>
              <a:rPr lang="en-US" altLang="zh-TW" sz="2400" dirty="0">
                <a:ea typeface="新細明體" charset="-120"/>
              </a:rPr>
              <a:t>Set bit[</a:t>
            </a:r>
            <a:r>
              <a:rPr lang="en-US" altLang="zh-TW" sz="2400" i="1" dirty="0" err="1">
                <a:ea typeface="新細明體" charset="-120"/>
              </a:rPr>
              <a:t>i</a:t>
            </a:r>
            <a:r>
              <a:rPr lang="en-US" altLang="zh-TW" sz="2400" dirty="0">
                <a:ea typeface="新細明體" charset="-120"/>
              </a:rPr>
              <a:t>] = 1 in memory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27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27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27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27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27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27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27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27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277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>
                <a:ea typeface="新細明體" charset="-120"/>
              </a:rPr>
              <a:t>Efficiency and Performance</a:t>
            </a:r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90550" y="861733"/>
            <a:ext cx="8229600" cy="4530725"/>
          </a:xfrm>
        </p:spPr>
        <p:txBody>
          <a:bodyPr/>
          <a:lstStyle/>
          <a:p>
            <a:r>
              <a:rPr lang="en-US" altLang="zh-TW" sz="2800" dirty="0">
                <a:solidFill>
                  <a:srgbClr val="FF0000"/>
                </a:solidFill>
                <a:ea typeface="新細明體" charset="-120"/>
              </a:rPr>
              <a:t>Efficiency</a:t>
            </a:r>
          </a:p>
          <a:p>
            <a:pPr lvl="1"/>
            <a:r>
              <a:rPr lang="en-US" altLang="zh-TW" dirty="0">
                <a:ea typeface="新細明體" charset="-120"/>
              </a:rPr>
              <a:t>The Efficient use of disk space depends heavily on the </a:t>
            </a:r>
            <a:r>
              <a:rPr lang="en-US" altLang="zh-TW" dirty="0">
                <a:solidFill>
                  <a:srgbClr val="FF0000"/>
                </a:solidFill>
                <a:ea typeface="新細明體" charset="-120"/>
              </a:rPr>
              <a:t>disk allocation and directory algorithms</a:t>
            </a:r>
          </a:p>
          <a:p>
            <a:pPr lvl="2"/>
            <a:r>
              <a:rPr lang="en-US" altLang="zh-TW" dirty="0">
                <a:ea typeface="新細明體" charset="-120"/>
              </a:rPr>
              <a:t>UNIX </a:t>
            </a:r>
            <a:r>
              <a:rPr lang="en-US" altLang="zh-TW" dirty="0" err="1">
                <a:ea typeface="新細明體" charset="-120"/>
              </a:rPr>
              <a:t>inodes</a:t>
            </a:r>
            <a:r>
              <a:rPr lang="en-US" altLang="zh-TW" dirty="0">
                <a:ea typeface="新細明體" charset="-120"/>
              </a:rPr>
              <a:t> are </a:t>
            </a:r>
            <a:r>
              <a:rPr lang="en-US" altLang="zh-TW" dirty="0" err="1">
                <a:solidFill>
                  <a:srgbClr val="FF0000"/>
                </a:solidFill>
                <a:ea typeface="新細明體" charset="-120"/>
              </a:rPr>
              <a:t>preallocated</a:t>
            </a:r>
            <a:r>
              <a:rPr lang="en-US" altLang="zh-TW" dirty="0">
                <a:ea typeface="新細明體" charset="-120"/>
              </a:rPr>
              <a:t> on a volume. Even a “empty” disk has a percentage of it space lost to </a:t>
            </a:r>
            <a:r>
              <a:rPr lang="en-US" altLang="zh-TW" dirty="0" err="1">
                <a:ea typeface="新細明體" charset="-120"/>
              </a:rPr>
              <a:t>inodes</a:t>
            </a:r>
            <a:r>
              <a:rPr lang="en-US" altLang="zh-TW" dirty="0">
                <a:ea typeface="新細明體" charset="-120"/>
              </a:rPr>
              <a:t>.</a:t>
            </a:r>
          </a:p>
          <a:p>
            <a:pPr lvl="2"/>
            <a:r>
              <a:rPr lang="en-US" altLang="zh-TW" dirty="0">
                <a:ea typeface="新細明體" charset="-120"/>
              </a:rPr>
              <a:t>By </a:t>
            </a:r>
            <a:r>
              <a:rPr lang="en-US" altLang="zh-TW" dirty="0" err="1">
                <a:ea typeface="新細明體" charset="-120"/>
              </a:rPr>
              <a:t>preallocating</a:t>
            </a:r>
            <a:r>
              <a:rPr lang="en-US" altLang="zh-TW" dirty="0">
                <a:ea typeface="新細明體" charset="-120"/>
              </a:rPr>
              <a:t>, the </a:t>
            </a:r>
            <a:r>
              <a:rPr lang="en-US" altLang="zh-TW" dirty="0" err="1">
                <a:ea typeface="新細明體" charset="-120"/>
              </a:rPr>
              <a:t>inodes</a:t>
            </a:r>
            <a:r>
              <a:rPr lang="en-US" altLang="zh-TW" dirty="0">
                <a:ea typeface="新細明體" charset="-120"/>
              </a:rPr>
              <a:t> and spreading them across the volume, we improve the file system’s performance. --- Try to </a:t>
            </a:r>
            <a:r>
              <a:rPr lang="en-US" altLang="zh-TW" dirty="0">
                <a:solidFill>
                  <a:srgbClr val="FF0000"/>
                </a:solidFill>
                <a:ea typeface="新細明體" charset="-120"/>
              </a:rPr>
              <a:t>keep a file’s data block near that file’s </a:t>
            </a:r>
            <a:r>
              <a:rPr lang="en-US" altLang="zh-TW" dirty="0" err="1">
                <a:solidFill>
                  <a:srgbClr val="FF0000"/>
                </a:solidFill>
                <a:ea typeface="新細明體" charset="-120"/>
              </a:rPr>
              <a:t>inode</a:t>
            </a:r>
            <a:r>
              <a:rPr lang="en-US" altLang="zh-TW" dirty="0">
                <a:solidFill>
                  <a:srgbClr val="FF0000"/>
                </a:solidFill>
                <a:ea typeface="新細明體" charset="-120"/>
              </a:rPr>
              <a:t> block to reduce the seek time</a:t>
            </a:r>
            <a:r>
              <a:rPr lang="en-US" altLang="zh-TW" dirty="0">
                <a:ea typeface="新細明體" charset="-120"/>
              </a:rPr>
              <a:t>.</a:t>
            </a:r>
          </a:p>
          <a:p>
            <a:pPr lvl="1"/>
            <a:r>
              <a:rPr lang="en-US" altLang="zh-TW" dirty="0">
                <a:ea typeface="新細明體" charset="-120"/>
              </a:rPr>
              <a:t>The type of data kept in file’s directory (or </a:t>
            </a:r>
            <a:r>
              <a:rPr lang="en-US" altLang="zh-TW" dirty="0" err="1">
                <a:ea typeface="新細明體" charset="-120"/>
              </a:rPr>
              <a:t>inode</a:t>
            </a:r>
            <a:r>
              <a:rPr lang="en-US" altLang="zh-TW" dirty="0">
                <a:ea typeface="新細明體" charset="-120"/>
              </a:rPr>
              <a:t>) entry also require consideration</a:t>
            </a:r>
          </a:p>
          <a:p>
            <a:pPr lvl="2"/>
            <a:r>
              <a:rPr lang="en-US" altLang="zh-TW" dirty="0">
                <a:ea typeface="新細明體" charset="-120"/>
              </a:rPr>
              <a:t>“Last write date”</a:t>
            </a:r>
          </a:p>
          <a:p>
            <a:pPr lvl="2"/>
            <a:r>
              <a:rPr lang="en-US" altLang="zh-TW" dirty="0">
                <a:ea typeface="新細明體" charset="-120"/>
              </a:rPr>
              <a:t>“Last access date”</a:t>
            </a:r>
          </a:p>
          <a:p>
            <a:endParaRPr lang="en-US" altLang="zh-TW" dirty="0">
              <a:solidFill>
                <a:srgbClr val="FF0000"/>
              </a:solidFill>
              <a:ea typeface="新細明體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48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348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pTgt spid="348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348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348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348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000"/>
                                        <p:tgtEl>
                                          <p:spTgt spid="348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819" grpId="0" uiExpand="1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>
                <a:ea typeface="新細明體" charset="-120"/>
              </a:rPr>
              <a:t>Efficiency and Performance</a:t>
            </a:r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90550" y="1050925"/>
            <a:ext cx="8229600" cy="4530725"/>
          </a:xfrm>
        </p:spPr>
        <p:txBody>
          <a:bodyPr/>
          <a:lstStyle/>
          <a:p>
            <a:r>
              <a:rPr lang="en-US" altLang="zh-TW" sz="2800" dirty="0">
                <a:solidFill>
                  <a:srgbClr val="FF0000"/>
                </a:solidFill>
                <a:ea typeface="新細明體" charset="-120"/>
              </a:rPr>
              <a:t>Performance</a:t>
            </a:r>
          </a:p>
          <a:p>
            <a:pPr lvl="1"/>
            <a:r>
              <a:rPr lang="en-US" altLang="zh-TW" b="1" dirty="0">
                <a:solidFill>
                  <a:srgbClr val="FF0000"/>
                </a:solidFill>
                <a:ea typeface="新細明體" charset="-120"/>
              </a:rPr>
              <a:t>disk cache </a:t>
            </a:r>
            <a:r>
              <a:rPr lang="en-US" altLang="zh-TW" dirty="0">
                <a:ea typeface="新細明體" charset="-120"/>
              </a:rPr>
              <a:t>– separate section of main memory for frequently used blocks</a:t>
            </a:r>
            <a:r>
              <a:rPr lang="zh-TW" altLang="en-US" dirty="0">
                <a:ea typeface="新細明體" charset="-120"/>
              </a:rPr>
              <a:t>      </a:t>
            </a:r>
            <a:r>
              <a:rPr lang="en-US" altLang="zh-TW" dirty="0">
                <a:ea typeface="新細明體" charset="-120"/>
              </a:rPr>
              <a:t>disk</a:t>
            </a:r>
            <a:r>
              <a:rPr lang="zh-TW" altLang="en-US" dirty="0">
                <a:ea typeface="新細明體" charset="-120"/>
              </a:rPr>
              <a:t>常用的存到</a:t>
            </a:r>
            <a:r>
              <a:rPr lang="en-US" altLang="zh-TW" dirty="0">
                <a:ea typeface="新細明體" charset="-120"/>
              </a:rPr>
              <a:t>cache</a:t>
            </a:r>
          </a:p>
          <a:p>
            <a:pPr lvl="1"/>
            <a:r>
              <a:rPr lang="en-US" altLang="zh-TW" b="1" dirty="0">
                <a:solidFill>
                  <a:srgbClr val="FF0000"/>
                </a:solidFill>
                <a:ea typeface="新細明體" charset="-120"/>
              </a:rPr>
              <a:t>free-behind and read-ahead </a:t>
            </a:r>
            <a:r>
              <a:rPr lang="en-US" altLang="zh-TW" dirty="0">
                <a:ea typeface="新細明體" charset="-120"/>
              </a:rPr>
              <a:t>– techniques to optimize sequential access</a:t>
            </a:r>
          </a:p>
          <a:p>
            <a:pPr lvl="2"/>
            <a:r>
              <a:rPr lang="en-US" altLang="zh-TW" dirty="0">
                <a:solidFill>
                  <a:srgbClr val="FF0000"/>
                </a:solidFill>
                <a:ea typeface="新細明體" charset="-120"/>
              </a:rPr>
              <a:t>Free-behind</a:t>
            </a:r>
            <a:r>
              <a:rPr lang="en-US" altLang="zh-TW" dirty="0">
                <a:ea typeface="新細明體" charset="-120"/>
              </a:rPr>
              <a:t> removes a page from the buffer as soon as the next page is requested.</a:t>
            </a:r>
          </a:p>
          <a:p>
            <a:pPr lvl="2"/>
            <a:r>
              <a:rPr lang="en-US" altLang="zh-TW" dirty="0">
                <a:ea typeface="新細明體" charset="-120"/>
              </a:rPr>
              <a:t>With </a:t>
            </a:r>
            <a:r>
              <a:rPr lang="en-US" altLang="zh-TW" dirty="0">
                <a:solidFill>
                  <a:srgbClr val="FF0000"/>
                </a:solidFill>
                <a:ea typeface="新細明體" charset="-120"/>
              </a:rPr>
              <a:t>read-ahead</a:t>
            </a:r>
            <a:r>
              <a:rPr lang="en-US" altLang="zh-TW" dirty="0">
                <a:ea typeface="新細明體" charset="-120"/>
              </a:rPr>
              <a:t>, a requested page and several subsequent pages are read and cached.</a:t>
            </a:r>
          </a:p>
          <a:p>
            <a:pPr lvl="1"/>
            <a:r>
              <a:rPr lang="en-US" altLang="zh-TW" dirty="0">
                <a:ea typeface="新細明體" charset="-120"/>
              </a:rPr>
              <a:t>improve PC performance by dedicating section of memory as </a:t>
            </a:r>
            <a:r>
              <a:rPr lang="en-US" altLang="zh-TW" dirty="0">
                <a:solidFill>
                  <a:srgbClr val="FF0000"/>
                </a:solidFill>
                <a:ea typeface="新細明體" charset="-120"/>
              </a:rPr>
              <a:t>virtual disk, or RAM disk</a:t>
            </a:r>
          </a:p>
          <a:p>
            <a:pPr lvl="1"/>
            <a:r>
              <a:rPr lang="zh-TW" altLang="en-US" dirty="0">
                <a:solidFill>
                  <a:srgbClr val="FF0000"/>
                </a:solidFill>
                <a:ea typeface="新細明體" charset="-120"/>
              </a:rPr>
              <a:t>一部分記憶體當作硬碟用  但要做到</a:t>
            </a:r>
            <a:r>
              <a:rPr lang="en-US" altLang="zh-TW" dirty="0">
                <a:solidFill>
                  <a:srgbClr val="FF0000"/>
                </a:solidFill>
                <a:ea typeface="新細明體" charset="-120"/>
              </a:rPr>
              <a:t>disk</a:t>
            </a:r>
            <a:r>
              <a:rPr lang="zh-TW" altLang="en-US" dirty="0">
                <a:solidFill>
                  <a:srgbClr val="FF0000"/>
                </a:solidFill>
                <a:ea typeface="新細明體" charset="-120"/>
              </a:rPr>
              <a:t>的同步</a:t>
            </a:r>
            <a:endParaRPr lang="en-US" altLang="zh-TW" dirty="0">
              <a:solidFill>
                <a:srgbClr val="FF0000"/>
              </a:solidFill>
              <a:ea typeface="新細明體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48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348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348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000"/>
                                        <p:tgtEl>
                                          <p:spTgt spid="348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348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000"/>
                                        <p:tgtEl>
                                          <p:spTgt spid="348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1000"/>
                                        <p:tgtEl>
                                          <p:spTgt spid="348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819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>
                <a:ea typeface="新細明體" charset="-120"/>
              </a:rPr>
              <a:t>Page Cache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48795" y="949700"/>
            <a:ext cx="8229600" cy="4530725"/>
          </a:xfrm>
        </p:spPr>
        <p:txBody>
          <a:bodyPr/>
          <a:lstStyle/>
          <a:p>
            <a:r>
              <a:rPr lang="en-US" altLang="zh-TW" dirty="0">
                <a:ea typeface="新細明體" charset="-120"/>
              </a:rPr>
              <a:t>A </a:t>
            </a:r>
            <a:r>
              <a:rPr lang="en-US" altLang="zh-TW" b="1" dirty="0">
                <a:solidFill>
                  <a:srgbClr val="FF0000"/>
                </a:solidFill>
                <a:ea typeface="新細明體" charset="-120"/>
              </a:rPr>
              <a:t>page cache</a:t>
            </a:r>
            <a:r>
              <a:rPr lang="en-US" altLang="zh-TW" dirty="0">
                <a:solidFill>
                  <a:srgbClr val="FF0000"/>
                </a:solidFill>
                <a:ea typeface="新細明體" charset="-120"/>
              </a:rPr>
              <a:t> </a:t>
            </a:r>
            <a:r>
              <a:rPr lang="en-US" altLang="zh-TW" dirty="0">
                <a:ea typeface="新細明體" charset="-120"/>
              </a:rPr>
              <a:t>caches pages rather than disk blocks using virtual memory techniques</a:t>
            </a:r>
          </a:p>
          <a:p>
            <a:r>
              <a:rPr lang="en-US" altLang="zh-TW" dirty="0">
                <a:ea typeface="新細明體" charset="-120"/>
              </a:rPr>
              <a:t>Memory-mapped I/O uses a </a:t>
            </a:r>
            <a:r>
              <a:rPr lang="en-US" altLang="zh-TW" dirty="0">
                <a:solidFill>
                  <a:srgbClr val="FF0000"/>
                </a:solidFill>
                <a:ea typeface="新細明體" charset="-120"/>
              </a:rPr>
              <a:t>page cache</a:t>
            </a:r>
          </a:p>
          <a:p>
            <a:r>
              <a:rPr lang="en-US" altLang="zh-TW" dirty="0">
                <a:solidFill>
                  <a:srgbClr val="FF0000"/>
                </a:solidFill>
                <a:ea typeface="新細明體" charset="-120"/>
              </a:rPr>
              <a:t>Routine I/O </a:t>
            </a:r>
            <a:r>
              <a:rPr lang="en-US" altLang="zh-TW" dirty="0">
                <a:ea typeface="新細明體" charset="-120"/>
              </a:rPr>
              <a:t>through the file system uses the buffer (disk) cache</a:t>
            </a:r>
          </a:p>
          <a:p>
            <a:r>
              <a:rPr lang="en-US" altLang="zh-TW" dirty="0">
                <a:solidFill>
                  <a:srgbClr val="FF0000"/>
                </a:solidFill>
                <a:ea typeface="新細明體" charset="-120"/>
              </a:rPr>
              <a:t>Double caching</a:t>
            </a:r>
          </a:p>
          <a:p>
            <a:r>
              <a:rPr lang="zh-TW" altLang="en-US" dirty="0">
                <a:solidFill>
                  <a:srgbClr val="FF0000"/>
                </a:solidFill>
                <a:ea typeface="新細明體" charset="-120"/>
              </a:rPr>
              <a:t>有可能</a:t>
            </a:r>
            <a:r>
              <a:rPr lang="en-US" altLang="zh-TW" dirty="0">
                <a:solidFill>
                  <a:srgbClr val="FF0000"/>
                </a:solidFill>
                <a:ea typeface="新細明體" charset="-120"/>
              </a:rPr>
              <a:t>cache</a:t>
            </a:r>
            <a:r>
              <a:rPr lang="zh-TW" altLang="en-US" dirty="0">
                <a:solidFill>
                  <a:srgbClr val="FF0000"/>
                </a:solidFill>
                <a:ea typeface="新細明體" charset="-120"/>
              </a:rPr>
              <a:t>兩次</a:t>
            </a:r>
            <a:endParaRPr lang="en-US" altLang="zh-TW" dirty="0">
              <a:solidFill>
                <a:srgbClr val="FF0000"/>
              </a:solidFill>
              <a:ea typeface="新細明體" charset="-120"/>
            </a:endParaRPr>
          </a:p>
          <a:p>
            <a:r>
              <a:rPr lang="zh-TW" altLang="en-US" dirty="0">
                <a:solidFill>
                  <a:srgbClr val="FF0000"/>
                </a:solidFill>
                <a:ea typeface="新細明體" charset="-120"/>
              </a:rPr>
              <a:t>沒有做到</a:t>
            </a:r>
            <a:r>
              <a:rPr lang="en-US" altLang="zh-TW" dirty="0">
                <a:solidFill>
                  <a:srgbClr val="FF0000"/>
                </a:solidFill>
                <a:ea typeface="新細明體" charset="-120"/>
              </a:rPr>
              <a:t>unify</a:t>
            </a:r>
          </a:p>
          <a:p>
            <a:endParaRPr lang="en-US" altLang="zh-TW" dirty="0">
              <a:ea typeface="新細明體" charset="-120"/>
            </a:endParaRPr>
          </a:p>
          <a:p>
            <a:endParaRPr lang="en-US" altLang="zh-TW" dirty="0">
              <a:ea typeface="新細明體" charset="-120"/>
            </a:endParaRPr>
          </a:p>
          <a:p>
            <a:endParaRPr lang="en-US" altLang="zh-TW" dirty="0">
              <a:ea typeface="新細明體" charset="-120"/>
            </a:endParaRPr>
          </a:p>
        </p:txBody>
      </p:sp>
      <p:pic>
        <p:nvPicPr>
          <p:cNvPr id="4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778279" y="2837792"/>
            <a:ext cx="3967273" cy="34644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794803" y="6202908"/>
            <a:ext cx="8229600" cy="576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0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ndara" pitchFamily="34" charset="0"/>
                <a:ea typeface="新細明體" charset="-120"/>
                <a:cs typeface="Candara" pitchFamily="34" charset="0"/>
              </a:rPr>
              <a:t>I/O Without a Unified Buffer Cache</a:t>
            </a:r>
            <a:endParaRPr kumimoji="0" lang="en-US" altLang="zh-TW" sz="14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ndara" pitchFamily="34" charset="0"/>
              <a:ea typeface="新細明體" charset="-120"/>
              <a:cs typeface="Candara" pitchFamily="34" charset="0"/>
            </a:endParaRPr>
          </a:p>
        </p:txBody>
      </p:sp>
      <p:sp>
        <p:nvSpPr>
          <p:cNvPr id="6" name="矩形 5"/>
          <p:cNvSpPr/>
          <p:nvPr/>
        </p:nvSpPr>
        <p:spPr bwMode="auto">
          <a:xfrm>
            <a:off x="4288254" y="3783723"/>
            <a:ext cx="1245475" cy="520262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7" name="矩形 6"/>
          <p:cNvSpPr/>
          <p:nvPr/>
        </p:nvSpPr>
        <p:spPr bwMode="auto">
          <a:xfrm>
            <a:off x="5197399" y="4755930"/>
            <a:ext cx="1245475" cy="520262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58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358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358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358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0"/>
                                        <p:tgtEl>
                                          <p:spTgt spid="358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1000"/>
                                        <p:tgtEl>
                                          <p:spTgt spid="358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843" grpId="0" uiExpand="1" build="p"/>
      <p:bldP spid="6" grpId="0" animBg="1"/>
      <p:bldP spid="7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>
                <a:ea typeface="新細明體" charset="-120"/>
              </a:rPr>
              <a:t>Unified Buffer Cache</a:t>
            </a:r>
          </a:p>
        </p:txBody>
      </p:sp>
      <p:sp>
        <p:nvSpPr>
          <p:cNvPr id="378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91128" y="1186182"/>
            <a:ext cx="8290265" cy="4530725"/>
          </a:xfrm>
        </p:spPr>
        <p:txBody>
          <a:bodyPr/>
          <a:lstStyle/>
          <a:p>
            <a:r>
              <a:rPr lang="en-US" altLang="zh-TW" sz="2800" dirty="0">
                <a:ea typeface="新細明體" charset="-120"/>
              </a:rPr>
              <a:t>A </a:t>
            </a:r>
            <a:r>
              <a:rPr lang="en-US" altLang="zh-TW" sz="2800" b="1" dirty="0">
                <a:solidFill>
                  <a:srgbClr val="FF0000"/>
                </a:solidFill>
                <a:ea typeface="新細明體" charset="-120"/>
              </a:rPr>
              <a:t>unified buffer cache </a:t>
            </a:r>
            <a:r>
              <a:rPr lang="en-US" altLang="zh-TW" sz="2800" dirty="0">
                <a:ea typeface="新細明體" charset="-120"/>
              </a:rPr>
              <a:t>uses the same </a:t>
            </a:r>
            <a:r>
              <a:rPr lang="en-US" altLang="zh-TW" sz="2800" dirty="0">
                <a:solidFill>
                  <a:srgbClr val="FF0000"/>
                </a:solidFill>
                <a:ea typeface="新細明體" charset="-120"/>
              </a:rPr>
              <a:t>page cache </a:t>
            </a:r>
            <a:r>
              <a:rPr lang="en-US" altLang="zh-TW" sz="2800" dirty="0">
                <a:ea typeface="新細明體" charset="-120"/>
              </a:rPr>
              <a:t>to cache both memory-mapped pages and ordinary file system I/O</a:t>
            </a:r>
          </a:p>
        </p:txBody>
      </p:sp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526370" y="2886029"/>
            <a:ext cx="4095147" cy="30695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1157418" y="6211615"/>
            <a:ext cx="7261389" cy="3916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ndara" pitchFamily="34" charset="0"/>
                <a:ea typeface="新細明體" charset="-120"/>
                <a:cs typeface="Candara" pitchFamily="34" charset="0"/>
              </a:rPr>
              <a:t>I/O Using a Unified Buffer Cache</a:t>
            </a:r>
            <a:endParaRPr kumimoji="0" lang="en-US" altLang="zh-TW" sz="16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ndara" pitchFamily="34" charset="0"/>
              <a:ea typeface="新細明體" charset="-120"/>
              <a:cs typeface="Candara" pitchFamily="34" charset="0"/>
            </a:endParaRPr>
          </a:p>
        </p:txBody>
      </p:sp>
      <p:sp>
        <p:nvSpPr>
          <p:cNvPr id="6" name="矩形 5"/>
          <p:cNvSpPr/>
          <p:nvPr/>
        </p:nvSpPr>
        <p:spPr bwMode="auto">
          <a:xfrm>
            <a:off x="3983423" y="4093778"/>
            <a:ext cx="1266494" cy="604346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dirty="0">
                <a:ea typeface="新細明體" charset="-120"/>
              </a:rPr>
              <a:t>Recovery</a:t>
            </a:r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06450" y="1233488"/>
            <a:ext cx="7959178" cy="4530725"/>
          </a:xfrm>
        </p:spPr>
        <p:txBody>
          <a:bodyPr/>
          <a:lstStyle/>
          <a:p>
            <a:r>
              <a:rPr lang="en-US" altLang="zh-TW" sz="2800" b="1" dirty="0">
                <a:solidFill>
                  <a:srgbClr val="FF0000"/>
                </a:solidFill>
                <a:ea typeface="新細明體" charset="-120"/>
              </a:rPr>
              <a:t>Consistency checking </a:t>
            </a:r>
            <a:r>
              <a:rPr lang="en-US" altLang="zh-TW" sz="2800" dirty="0">
                <a:ea typeface="新細明體" charset="-120"/>
              </a:rPr>
              <a:t>– compares data in directory structure with data blocks on disk, and tries to fix inconsistencies </a:t>
            </a:r>
            <a:r>
              <a:rPr lang="zh-TW" altLang="en-US" sz="2800" dirty="0">
                <a:ea typeface="新細明體" charset="-120"/>
              </a:rPr>
              <a:t>一致性</a:t>
            </a:r>
            <a:endParaRPr lang="en-US" altLang="zh-TW" sz="2800" dirty="0">
              <a:ea typeface="新細明體" charset="-120"/>
            </a:endParaRPr>
          </a:p>
          <a:p>
            <a:r>
              <a:rPr lang="en-US" altLang="zh-TW" sz="2800" dirty="0">
                <a:ea typeface="新細明體" charset="-120"/>
              </a:rPr>
              <a:t>Use system programs to </a:t>
            </a:r>
            <a:r>
              <a:rPr lang="en-US" altLang="zh-TW" sz="2800" b="1" dirty="0">
                <a:solidFill>
                  <a:srgbClr val="FF0000"/>
                </a:solidFill>
                <a:ea typeface="新細明體" charset="-120"/>
              </a:rPr>
              <a:t>back up</a:t>
            </a:r>
            <a:r>
              <a:rPr lang="en-US" altLang="zh-TW" sz="2800" dirty="0">
                <a:solidFill>
                  <a:srgbClr val="FF0000"/>
                </a:solidFill>
                <a:ea typeface="新細明體" charset="-120"/>
              </a:rPr>
              <a:t> </a:t>
            </a:r>
            <a:r>
              <a:rPr lang="en-US" altLang="zh-TW" sz="2800" dirty="0">
                <a:ea typeface="新細明體" charset="-120"/>
              </a:rPr>
              <a:t>data from disk to another storage device (floppy disk</a:t>
            </a:r>
            <a:r>
              <a:rPr lang="zh-TW" altLang="en-US" sz="2800" dirty="0">
                <a:ea typeface="新細明體" charset="-120"/>
              </a:rPr>
              <a:t>磁片  少用</a:t>
            </a:r>
            <a:r>
              <a:rPr lang="en-US" altLang="zh-TW" sz="2800" dirty="0">
                <a:ea typeface="新細明體" charset="-120"/>
              </a:rPr>
              <a:t>, magnetic tape, other magnetic disk, optical)</a:t>
            </a:r>
          </a:p>
          <a:p>
            <a:r>
              <a:rPr lang="en-US" altLang="zh-TW" sz="2800" dirty="0">
                <a:ea typeface="新細明體" charset="-120"/>
              </a:rPr>
              <a:t>Recover lost file or disk by </a:t>
            </a:r>
            <a:r>
              <a:rPr lang="en-US" altLang="zh-TW" sz="2800" b="1" dirty="0">
                <a:solidFill>
                  <a:srgbClr val="FF0000"/>
                </a:solidFill>
                <a:ea typeface="新細明體" charset="-120"/>
              </a:rPr>
              <a:t>restoring</a:t>
            </a:r>
            <a:r>
              <a:rPr lang="en-US" altLang="zh-TW" sz="2800" dirty="0">
                <a:ea typeface="新細明體" charset="-120"/>
              </a:rPr>
              <a:t> data from </a:t>
            </a:r>
            <a:r>
              <a:rPr lang="en-US" altLang="zh-TW" sz="2800" dirty="0">
                <a:solidFill>
                  <a:srgbClr val="FF0000"/>
                </a:solidFill>
                <a:ea typeface="新細明體" charset="-120"/>
              </a:rPr>
              <a:t>backup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99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399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939" grpId="0" uiExpand="1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>
                <a:ea typeface="新細明體" charset="-120"/>
              </a:rPr>
              <a:t>Log Structured File Systems</a:t>
            </a:r>
          </a:p>
        </p:txBody>
      </p:sp>
      <p:sp>
        <p:nvSpPr>
          <p:cNvPr id="409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57250" y="996950"/>
            <a:ext cx="7970838" cy="5310188"/>
          </a:xfrm>
        </p:spPr>
        <p:txBody>
          <a:bodyPr/>
          <a:lstStyle/>
          <a:p>
            <a:r>
              <a:rPr lang="en-US" altLang="zh-TW" sz="2400" b="1" dirty="0">
                <a:solidFill>
                  <a:srgbClr val="FF0000"/>
                </a:solidFill>
                <a:ea typeface="新細明體" charset="-120"/>
              </a:rPr>
              <a:t>Log structured file systems </a:t>
            </a:r>
            <a:r>
              <a:rPr lang="en-US" altLang="zh-TW" sz="2400" dirty="0">
                <a:ea typeface="新細明體" charset="-120"/>
              </a:rPr>
              <a:t>record each update to the file system as a </a:t>
            </a:r>
            <a:r>
              <a:rPr lang="en-US" altLang="zh-TW" sz="2400" b="1" dirty="0">
                <a:solidFill>
                  <a:srgbClr val="FF0000"/>
                </a:solidFill>
                <a:ea typeface="新細明體" charset="-120"/>
              </a:rPr>
              <a:t>transaction</a:t>
            </a:r>
            <a:endParaRPr lang="en-US" altLang="zh-TW" sz="2400" dirty="0">
              <a:solidFill>
                <a:srgbClr val="FF0000"/>
              </a:solidFill>
              <a:ea typeface="新細明體" charset="-120"/>
            </a:endParaRPr>
          </a:p>
          <a:p>
            <a:r>
              <a:rPr lang="en-US" altLang="zh-TW" sz="2400" dirty="0">
                <a:ea typeface="新細明體" charset="-120"/>
              </a:rPr>
              <a:t>All transactions are written to a </a:t>
            </a:r>
            <a:r>
              <a:rPr lang="en-US" altLang="zh-TW" sz="2400" b="1" dirty="0">
                <a:solidFill>
                  <a:srgbClr val="FF0000"/>
                </a:solidFill>
                <a:ea typeface="新細明體" charset="-120"/>
              </a:rPr>
              <a:t>log</a:t>
            </a:r>
            <a:endParaRPr lang="en-US" altLang="zh-TW" sz="2400" dirty="0">
              <a:solidFill>
                <a:srgbClr val="FF0000"/>
              </a:solidFill>
              <a:ea typeface="新細明體" charset="-120"/>
            </a:endParaRPr>
          </a:p>
          <a:p>
            <a:pPr lvl="1"/>
            <a:r>
              <a:rPr lang="en-US" altLang="zh-TW" sz="2400" dirty="0">
                <a:ea typeface="新細明體" charset="-120"/>
              </a:rPr>
              <a:t> A transaction is considered </a:t>
            </a:r>
            <a:r>
              <a:rPr lang="en-US" altLang="zh-TW" sz="2400" b="1" dirty="0">
                <a:solidFill>
                  <a:srgbClr val="FF0000"/>
                </a:solidFill>
                <a:ea typeface="新細明體" charset="-120"/>
              </a:rPr>
              <a:t>committed</a:t>
            </a:r>
            <a:r>
              <a:rPr lang="en-US" altLang="zh-TW" sz="2400" dirty="0">
                <a:ea typeface="新細明體" charset="-120"/>
              </a:rPr>
              <a:t> once it is written to the log</a:t>
            </a:r>
          </a:p>
          <a:p>
            <a:pPr lvl="1"/>
            <a:r>
              <a:rPr lang="en-US" altLang="zh-TW" sz="2400" dirty="0">
                <a:ea typeface="新細明體" charset="-120"/>
              </a:rPr>
              <a:t>However, the file system may not yet be updated</a:t>
            </a:r>
          </a:p>
          <a:p>
            <a:r>
              <a:rPr lang="en-US" altLang="zh-TW" sz="2400" dirty="0">
                <a:ea typeface="新細明體" charset="-120"/>
              </a:rPr>
              <a:t>The transactions in the log are </a:t>
            </a:r>
            <a:r>
              <a:rPr lang="en-US" altLang="zh-TW" sz="2400" dirty="0">
                <a:solidFill>
                  <a:srgbClr val="FF0000"/>
                </a:solidFill>
                <a:ea typeface="新細明體" charset="-120"/>
              </a:rPr>
              <a:t>asynchronously written to the file system</a:t>
            </a:r>
          </a:p>
          <a:p>
            <a:pPr lvl="1"/>
            <a:r>
              <a:rPr lang="en-US" altLang="zh-TW" sz="2400" dirty="0">
                <a:ea typeface="新細明體" charset="-120"/>
              </a:rPr>
              <a:t> When the file system is modified, the transaction is removed from the log</a:t>
            </a:r>
          </a:p>
          <a:p>
            <a:r>
              <a:rPr lang="en-US" altLang="zh-TW" sz="2400" dirty="0">
                <a:ea typeface="新細明體" charset="-120"/>
              </a:rPr>
              <a:t>If the file system crashes, all remaining transactions in the log must still be performed</a:t>
            </a:r>
          </a:p>
          <a:p>
            <a:endParaRPr lang="en-US" altLang="zh-TW" sz="2400" dirty="0">
              <a:ea typeface="新細明體" charset="-120"/>
            </a:endParaRPr>
          </a:p>
          <a:p>
            <a:endParaRPr lang="en-US" altLang="zh-TW" sz="2400" dirty="0">
              <a:ea typeface="新細明體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409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000"/>
                                        <p:tgtEl>
                                          <p:spTgt spid="409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000"/>
                                        <p:tgtEl>
                                          <p:spTgt spid="409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2000"/>
                                        <p:tgtEl>
                                          <p:spTgt spid="409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2000"/>
                                        <p:tgtEl>
                                          <p:spTgt spid="409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2000"/>
                                        <p:tgtEl>
                                          <p:spTgt spid="409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6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>
                <a:ea typeface="新細明體" charset="-120"/>
              </a:rPr>
              <a:t>File-System Structure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90550" y="1117600"/>
            <a:ext cx="8553450" cy="4530725"/>
          </a:xfrm>
        </p:spPr>
        <p:txBody>
          <a:bodyPr/>
          <a:lstStyle/>
          <a:p>
            <a:r>
              <a:rPr lang="en-US" altLang="zh-TW" sz="2800" dirty="0">
                <a:ea typeface="新細明體" charset="-120"/>
              </a:rPr>
              <a:t>File structure</a:t>
            </a:r>
          </a:p>
          <a:p>
            <a:pPr lvl="1"/>
            <a:r>
              <a:rPr lang="en-US" altLang="zh-TW" sz="2800" dirty="0">
                <a:ea typeface="新細明體" charset="-120"/>
              </a:rPr>
              <a:t>Logical storage unit  </a:t>
            </a:r>
            <a:r>
              <a:rPr lang="zh-TW" altLang="en-US" sz="2800" dirty="0">
                <a:ea typeface="新細明體" charset="-120"/>
              </a:rPr>
              <a:t>概念上邏輯上是連續的 實際可能不連續</a:t>
            </a:r>
            <a:endParaRPr lang="en-US" altLang="zh-TW" sz="2800" dirty="0">
              <a:ea typeface="新細明體" charset="-120"/>
            </a:endParaRPr>
          </a:p>
          <a:p>
            <a:pPr lvl="1"/>
            <a:r>
              <a:rPr lang="en-US" altLang="zh-TW" sz="2800" dirty="0">
                <a:ea typeface="新細明體" charset="-120"/>
              </a:rPr>
              <a:t>Collection of related information</a:t>
            </a:r>
          </a:p>
          <a:p>
            <a:r>
              <a:rPr lang="en-US" altLang="zh-TW" sz="2800" dirty="0">
                <a:ea typeface="新細明體" charset="-120"/>
              </a:rPr>
              <a:t>File system resides on secondary storage (</a:t>
            </a:r>
            <a:r>
              <a:rPr lang="en-US" altLang="zh-TW" sz="2800" dirty="0">
                <a:solidFill>
                  <a:srgbClr val="FF0000"/>
                </a:solidFill>
                <a:ea typeface="新細明體" charset="-120"/>
              </a:rPr>
              <a:t>disks</a:t>
            </a:r>
            <a:r>
              <a:rPr lang="en-US" altLang="zh-TW" sz="2800" dirty="0">
                <a:ea typeface="新細明體" charset="-120"/>
              </a:rPr>
              <a:t>)</a:t>
            </a:r>
          </a:p>
          <a:p>
            <a:r>
              <a:rPr lang="en-US" altLang="zh-TW" sz="2800" dirty="0">
                <a:ea typeface="新細明體" charset="-120"/>
              </a:rPr>
              <a:t>File system organized into </a:t>
            </a:r>
            <a:r>
              <a:rPr lang="en-US" altLang="zh-TW" sz="2800" dirty="0">
                <a:solidFill>
                  <a:srgbClr val="FF0000"/>
                </a:solidFill>
                <a:ea typeface="新細明體" charset="-120"/>
              </a:rPr>
              <a:t>layers</a:t>
            </a:r>
          </a:p>
          <a:p>
            <a:r>
              <a:rPr lang="en-US" altLang="zh-TW" sz="2800" b="1" dirty="0">
                <a:solidFill>
                  <a:srgbClr val="FF0000"/>
                </a:solidFill>
                <a:ea typeface="新細明體" charset="-120"/>
              </a:rPr>
              <a:t>File control block</a:t>
            </a:r>
            <a:r>
              <a:rPr lang="en-US" altLang="zh-TW" sz="2800" dirty="0">
                <a:solidFill>
                  <a:srgbClr val="FF0000"/>
                </a:solidFill>
                <a:ea typeface="新細明體" charset="-120"/>
              </a:rPr>
              <a:t> </a:t>
            </a:r>
            <a:r>
              <a:rPr lang="en-US" altLang="zh-TW" sz="2800" dirty="0">
                <a:ea typeface="新細明體" charset="-120"/>
              </a:rPr>
              <a:t>– storage structure consisting of information about a file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6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6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pTgt spid="6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000"/>
                                        <p:tgtEl>
                                          <p:spTgt spid="61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61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1000"/>
                                        <p:tgtEl>
                                          <p:spTgt spid="61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7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>
          <a:xfrm>
            <a:off x="435288" y="277813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zh-TW" dirty="0">
                <a:ea typeface="新細明體" charset="-120"/>
              </a:rPr>
              <a:t>The Sun Network File System (NFS)</a:t>
            </a:r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1063" y="1066800"/>
            <a:ext cx="7980362" cy="4530725"/>
          </a:xfrm>
        </p:spPr>
        <p:txBody>
          <a:bodyPr/>
          <a:lstStyle/>
          <a:p>
            <a:r>
              <a:rPr lang="en-US" altLang="zh-TW" sz="2800" dirty="0">
                <a:ea typeface="新細明體" charset="-120"/>
              </a:rPr>
              <a:t>An implementation and a specification of a software system for </a:t>
            </a:r>
            <a:r>
              <a:rPr lang="en-US" altLang="zh-TW" sz="2800" b="1" dirty="0">
                <a:solidFill>
                  <a:srgbClr val="FF0000"/>
                </a:solidFill>
                <a:ea typeface="新細明體" charset="-120"/>
              </a:rPr>
              <a:t>accessing remote files </a:t>
            </a:r>
            <a:r>
              <a:rPr lang="en-US" altLang="zh-TW" sz="2800" dirty="0">
                <a:solidFill>
                  <a:srgbClr val="FF0000"/>
                </a:solidFill>
                <a:ea typeface="新細明體" charset="-120"/>
              </a:rPr>
              <a:t>across LANs </a:t>
            </a:r>
            <a:r>
              <a:rPr lang="en-US" altLang="zh-TW" sz="2800" dirty="0">
                <a:ea typeface="新細明體" charset="-120"/>
              </a:rPr>
              <a:t>(or WANs)</a:t>
            </a:r>
          </a:p>
          <a:p>
            <a:r>
              <a:rPr lang="en-US" altLang="zh-TW" sz="2800" dirty="0">
                <a:ea typeface="新細明體" charset="-120"/>
              </a:rPr>
              <a:t>The implementation is </a:t>
            </a:r>
            <a:r>
              <a:rPr lang="en-US" altLang="zh-TW" sz="2800" dirty="0">
                <a:solidFill>
                  <a:srgbClr val="FF0000"/>
                </a:solidFill>
                <a:ea typeface="新細明體" charset="-120"/>
              </a:rPr>
              <a:t>part of the Solaris and SunOS operating systems </a:t>
            </a:r>
            <a:r>
              <a:rPr lang="en-US" altLang="zh-TW" sz="2800" dirty="0">
                <a:ea typeface="新細明體" charset="-120"/>
              </a:rPr>
              <a:t>running on Sun workstations using an unreliable datagram protocol (UDP/IP protocol and Ethernet)</a:t>
            </a:r>
          </a:p>
          <a:p>
            <a:r>
              <a:rPr lang="en-US" altLang="zh-TW" sz="2800" dirty="0">
                <a:ea typeface="新細明體" charset="-120"/>
              </a:rPr>
              <a:t>Interconnected workstations viewed as </a:t>
            </a:r>
            <a:r>
              <a:rPr lang="en-US" altLang="zh-TW" sz="2800" dirty="0">
                <a:solidFill>
                  <a:srgbClr val="FF0000"/>
                </a:solidFill>
                <a:ea typeface="新細明體" charset="-120"/>
              </a:rPr>
              <a:t>a set of independent machines with</a:t>
            </a:r>
            <a:r>
              <a:rPr lang="en-US" altLang="zh-TW" sz="2800" dirty="0">
                <a:ea typeface="新細明體" charset="-120"/>
              </a:rPr>
              <a:t> </a:t>
            </a:r>
            <a:r>
              <a:rPr lang="en-US" altLang="zh-TW" sz="2800" b="1" dirty="0">
                <a:solidFill>
                  <a:srgbClr val="FF0000"/>
                </a:solidFill>
                <a:ea typeface="新細明體" charset="-120"/>
              </a:rPr>
              <a:t>independent file systems</a:t>
            </a:r>
            <a:r>
              <a:rPr lang="zh-TW" altLang="en-US" sz="2800" b="1" dirty="0">
                <a:solidFill>
                  <a:srgbClr val="FF0000"/>
                </a:solidFill>
                <a:ea typeface="新細明體" charset="-120"/>
              </a:rPr>
              <a:t>不一定要一樣</a:t>
            </a:r>
            <a:r>
              <a:rPr lang="en-US" altLang="zh-TW" sz="2800" dirty="0">
                <a:ea typeface="新細明體" charset="-120"/>
              </a:rPr>
              <a:t>, which allows sharing among these file systems in a </a:t>
            </a:r>
            <a:r>
              <a:rPr lang="en-US" altLang="zh-TW" sz="2800" b="1" dirty="0">
                <a:solidFill>
                  <a:srgbClr val="FF0000"/>
                </a:solidFill>
                <a:ea typeface="新細明體" charset="-120"/>
              </a:rPr>
              <a:t>transparent</a:t>
            </a:r>
            <a:r>
              <a:rPr lang="en-US" altLang="zh-TW" sz="2800" dirty="0">
                <a:ea typeface="新細明體" charset="-120"/>
              </a:rPr>
              <a:t> manner</a:t>
            </a:r>
          </a:p>
          <a:p>
            <a:endParaRPr lang="en-US" altLang="zh-TW" sz="2800" dirty="0">
              <a:ea typeface="新細明體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19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419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987" grpId="0" uiExpand="1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>
                <a:ea typeface="新細明體" charset="-120"/>
              </a:rPr>
              <a:t>NFS (Cont.)</a:t>
            </a:r>
          </a:p>
        </p:txBody>
      </p:sp>
      <p:sp>
        <p:nvSpPr>
          <p:cNvPr id="430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-201372" y="1033463"/>
            <a:ext cx="9098792" cy="4530725"/>
          </a:xfrm>
        </p:spPr>
        <p:txBody>
          <a:bodyPr/>
          <a:lstStyle/>
          <a:p>
            <a:pPr lvl="1"/>
            <a:r>
              <a:rPr lang="en-US" altLang="zh-TW" sz="2400" dirty="0">
                <a:ea typeface="新細明體" charset="-120"/>
              </a:rPr>
              <a:t>A </a:t>
            </a:r>
            <a:r>
              <a:rPr lang="en-US" altLang="zh-TW" sz="2400" dirty="0">
                <a:solidFill>
                  <a:srgbClr val="FF0000"/>
                </a:solidFill>
                <a:ea typeface="新細明體" charset="-120"/>
              </a:rPr>
              <a:t>remote directory is mounted over</a:t>
            </a:r>
            <a:r>
              <a:rPr lang="zh-TW" altLang="en-US" sz="2400" dirty="0">
                <a:solidFill>
                  <a:srgbClr val="FF0000"/>
                </a:solidFill>
                <a:ea typeface="新細明體" charset="-120"/>
              </a:rPr>
              <a:t>附加到</a:t>
            </a:r>
            <a:r>
              <a:rPr lang="en-US" altLang="zh-TW" sz="2400" dirty="0">
                <a:solidFill>
                  <a:srgbClr val="FF0000"/>
                </a:solidFill>
                <a:ea typeface="新細明體" charset="-120"/>
              </a:rPr>
              <a:t> a local file system directory</a:t>
            </a:r>
            <a:r>
              <a:rPr lang="zh-TW" altLang="en-US" sz="2400" dirty="0">
                <a:solidFill>
                  <a:srgbClr val="FF0000"/>
                </a:solidFill>
                <a:ea typeface="新細明體" charset="-120"/>
              </a:rPr>
              <a:t>     一個</a:t>
            </a:r>
            <a:r>
              <a:rPr lang="en-US" altLang="zh-TW" sz="2400" dirty="0">
                <a:solidFill>
                  <a:srgbClr val="FF0000"/>
                </a:solidFill>
                <a:ea typeface="新細明體" charset="-120"/>
              </a:rPr>
              <a:t>local</a:t>
            </a:r>
            <a:r>
              <a:rPr lang="zh-TW" altLang="en-US" sz="2400" dirty="0">
                <a:solidFill>
                  <a:srgbClr val="FF0000"/>
                </a:solidFill>
                <a:ea typeface="新細明體" charset="-120"/>
              </a:rPr>
              <a:t>可以配多個</a:t>
            </a:r>
            <a:r>
              <a:rPr lang="en-US" altLang="zh-TW" sz="2400" dirty="0">
                <a:solidFill>
                  <a:srgbClr val="FF0000"/>
                </a:solidFill>
                <a:ea typeface="新細明體" charset="-120"/>
              </a:rPr>
              <a:t>remote</a:t>
            </a:r>
          </a:p>
          <a:p>
            <a:pPr lvl="2"/>
            <a:r>
              <a:rPr lang="en-US" altLang="zh-TW" sz="2400" dirty="0">
                <a:ea typeface="新細明體" charset="-120"/>
              </a:rPr>
              <a:t> The </a:t>
            </a:r>
            <a:r>
              <a:rPr lang="en-US" altLang="zh-TW" sz="2400" dirty="0">
                <a:solidFill>
                  <a:srgbClr val="FF0000"/>
                </a:solidFill>
                <a:ea typeface="新細明體" charset="-120"/>
              </a:rPr>
              <a:t>mounted directory </a:t>
            </a:r>
            <a:r>
              <a:rPr lang="en-US" altLang="zh-TW" sz="2400" dirty="0">
                <a:ea typeface="新細明體" charset="-120"/>
              </a:rPr>
              <a:t>looks like </a:t>
            </a:r>
            <a:r>
              <a:rPr lang="en-US" altLang="zh-TW" sz="2400" b="1" dirty="0">
                <a:solidFill>
                  <a:srgbClr val="FF0000"/>
                </a:solidFill>
                <a:ea typeface="新細明體" charset="-120"/>
              </a:rPr>
              <a:t>an integral</a:t>
            </a:r>
            <a:r>
              <a:rPr lang="zh-TW" altLang="en-US" sz="2400" b="1" dirty="0">
                <a:solidFill>
                  <a:srgbClr val="FF0000"/>
                </a:solidFill>
                <a:ea typeface="新細明體" charset="-120"/>
              </a:rPr>
              <a:t>整體的</a:t>
            </a:r>
            <a:r>
              <a:rPr lang="en-US" altLang="zh-TW" sz="2400" b="1" dirty="0">
                <a:solidFill>
                  <a:srgbClr val="FF0000"/>
                </a:solidFill>
                <a:ea typeface="新細明體" charset="-120"/>
              </a:rPr>
              <a:t> subtree</a:t>
            </a:r>
            <a:r>
              <a:rPr lang="en-US" altLang="zh-TW" sz="2400" dirty="0">
                <a:ea typeface="新細明體" charset="-120"/>
              </a:rPr>
              <a:t> of the local file system, replacing the subtree descending from the local directory</a:t>
            </a:r>
          </a:p>
          <a:p>
            <a:pPr lvl="1"/>
            <a:r>
              <a:rPr lang="en-US" altLang="zh-TW" sz="2400" dirty="0">
                <a:ea typeface="新細明體" charset="-120"/>
              </a:rPr>
              <a:t>Specification</a:t>
            </a:r>
            <a:r>
              <a:rPr lang="zh-TW" altLang="en-US" sz="2400" dirty="0">
                <a:ea typeface="新細明體" charset="-120"/>
              </a:rPr>
              <a:t>規格</a:t>
            </a:r>
            <a:r>
              <a:rPr lang="en-US" altLang="zh-TW" sz="2400" dirty="0">
                <a:ea typeface="新細明體" charset="-120"/>
              </a:rPr>
              <a:t> of the remote directory for the mount operation is </a:t>
            </a:r>
            <a:r>
              <a:rPr lang="en-US" altLang="zh-TW" sz="2400" b="1" dirty="0">
                <a:solidFill>
                  <a:srgbClr val="FF0000"/>
                </a:solidFill>
                <a:ea typeface="新細明體" charset="-120"/>
              </a:rPr>
              <a:t>nontransparent</a:t>
            </a:r>
            <a:r>
              <a:rPr lang="en-US" altLang="zh-TW" sz="2400" dirty="0">
                <a:ea typeface="新細明體" charset="-120"/>
              </a:rPr>
              <a:t>; the </a:t>
            </a:r>
            <a:r>
              <a:rPr lang="en-US" altLang="zh-TW" sz="2400" b="1" dirty="0">
                <a:solidFill>
                  <a:srgbClr val="FF0000"/>
                </a:solidFill>
                <a:ea typeface="新細明體" charset="-120"/>
              </a:rPr>
              <a:t>host name </a:t>
            </a:r>
            <a:r>
              <a:rPr lang="en-US" altLang="zh-TW" sz="2400" dirty="0">
                <a:ea typeface="新細明體" charset="-120"/>
              </a:rPr>
              <a:t>of the remote directory has to be provided</a:t>
            </a:r>
            <a:r>
              <a:rPr lang="zh-TW" altLang="en-US" sz="2400" dirty="0">
                <a:ea typeface="新細明體" charset="-120"/>
              </a:rPr>
              <a:t>至少要給對像電腦名稱  這步驟非透明  但後續連接後的操作就透明了</a:t>
            </a:r>
            <a:endParaRPr lang="en-US" altLang="zh-TW" sz="2400" dirty="0">
              <a:ea typeface="新細明體" charset="-120"/>
            </a:endParaRPr>
          </a:p>
          <a:p>
            <a:pPr lvl="2"/>
            <a:r>
              <a:rPr lang="en-US" altLang="zh-TW" sz="2400" dirty="0">
                <a:ea typeface="新細明體" charset="-120"/>
              </a:rPr>
              <a:t>  Files in the remote directory can then be accessed in a transparent manner</a:t>
            </a:r>
          </a:p>
          <a:p>
            <a:pPr lvl="1"/>
            <a:r>
              <a:rPr lang="en-US" altLang="zh-TW" sz="2400" dirty="0">
                <a:ea typeface="新細明體" charset="-120"/>
              </a:rPr>
              <a:t>Subject to access-rights accreditation</a:t>
            </a:r>
            <a:r>
              <a:rPr lang="zh-TW" altLang="en-US" sz="2400" dirty="0">
                <a:ea typeface="新細明體" charset="-120"/>
              </a:rPr>
              <a:t>鑑定</a:t>
            </a:r>
            <a:r>
              <a:rPr lang="en-US" altLang="zh-TW" sz="2400" dirty="0">
                <a:ea typeface="新細明體" charset="-120"/>
              </a:rPr>
              <a:t>, potentially any file system (or directory within a file system), can be mounted remotely on top of any local directory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30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430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430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000"/>
                                        <p:tgtEl>
                                          <p:spTgt spid="430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000"/>
                                        <p:tgtEl>
                                          <p:spTgt spid="430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011" grpId="0" uiExpand="1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3"/>
          <a:srcRect l="768" t="16484" r="795" b="16849"/>
          <a:stretch>
            <a:fillRect/>
          </a:stretch>
        </p:blipFill>
        <p:spPr bwMode="auto">
          <a:xfrm>
            <a:off x="967496" y="2656457"/>
            <a:ext cx="7262101" cy="3688346"/>
          </a:xfrm>
          <a:prstGeom prst="rect">
            <a:avLst/>
          </a:prstGeom>
          <a:noFill/>
          <a:ln w="38100" cmpd="dbl">
            <a:noFill/>
            <a:miter lim="800000"/>
            <a:headEnd/>
            <a:tailEnd/>
          </a:ln>
        </p:spPr>
      </p:pic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>
                <a:ea typeface="新細明體" charset="-120"/>
              </a:rPr>
              <a:t>NFS (Cont.)</a:t>
            </a:r>
          </a:p>
        </p:txBody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56879" y="1007347"/>
            <a:ext cx="8187121" cy="4530725"/>
          </a:xfrm>
        </p:spPr>
        <p:txBody>
          <a:bodyPr/>
          <a:lstStyle/>
          <a:p>
            <a:r>
              <a:rPr lang="en-US" altLang="zh-TW" sz="2400" dirty="0">
                <a:ea typeface="新細明體" charset="-120"/>
              </a:rPr>
              <a:t>Consider the following file system where the </a:t>
            </a:r>
            <a:r>
              <a:rPr lang="en-US" altLang="zh-TW" sz="2400" dirty="0">
                <a:solidFill>
                  <a:srgbClr val="FF0000"/>
                </a:solidFill>
                <a:ea typeface="新細明體" charset="-120"/>
              </a:rPr>
              <a:t>triangles</a:t>
            </a:r>
            <a:r>
              <a:rPr lang="en-US" altLang="zh-TW" sz="2400" dirty="0">
                <a:ea typeface="新細明體" charset="-120"/>
              </a:rPr>
              <a:t> represent </a:t>
            </a:r>
            <a:r>
              <a:rPr lang="en-US" altLang="zh-TW" sz="2400" dirty="0" err="1">
                <a:ea typeface="新細明體" charset="-120"/>
              </a:rPr>
              <a:t>subtrees</a:t>
            </a:r>
            <a:r>
              <a:rPr lang="en-US" altLang="zh-TW" sz="2400" dirty="0">
                <a:ea typeface="新細明體" charset="-120"/>
              </a:rPr>
              <a:t> of directories that are of interest.</a:t>
            </a:r>
          </a:p>
          <a:p>
            <a:r>
              <a:rPr lang="en-US" altLang="zh-TW" sz="2400" dirty="0">
                <a:ea typeface="新細明體" charset="-120"/>
              </a:rPr>
              <a:t>Three independent file systems of machines: </a:t>
            </a:r>
            <a:r>
              <a:rPr lang="en-US" altLang="zh-TW" sz="2400" dirty="0">
                <a:solidFill>
                  <a:srgbClr val="FF0000"/>
                </a:solidFill>
                <a:ea typeface="新細明體" charset="-120"/>
              </a:rPr>
              <a:t>U, S1, and S2</a:t>
            </a:r>
          </a:p>
          <a:p>
            <a:pPr>
              <a:buNone/>
            </a:pPr>
            <a:endParaRPr lang="en-US" altLang="zh-TW" sz="2400" dirty="0">
              <a:ea typeface="新細明體" charset="-120"/>
            </a:endParaRPr>
          </a:p>
        </p:txBody>
      </p:sp>
      <p:sp>
        <p:nvSpPr>
          <p:cNvPr id="5" name="手繪多邊形 4"/>
          <p:cNvSpPr/>
          <p:nvPr/>
        </p:nvSpPr>
        <p:spPr bwMode="auto">
          <a:xfrm>
            <a:off x="3972909" y="4351282"/>
            <a:ext cx="2506719" cy="2301765"/>
          </a:xfrm>
          <a:custGeom>
            <a:avLst/>
            <a:gdLst>
              <a:gd name="connsiteX0" fmla="*/ 296070 w 1081707"/>
              <a:gd name="connsiteY0" fmla="*/ 158884 h 1546485"/>
              <a:gd name="connsiteX1" fmla="*/ 154180 w 1081707"/>
              <a:gd name="connsiteY1" fmla="*/ 253477 h 1546485"/>
              <a:gd name="connsiteX2" fmla="*/ 106883 w 1081707"/>
              <a:gd name="connsiteY2" fmla="*/ 332305 h 1546485"/>
              <a:gd name="connsiteX3" fmla="*/ 75352 w 1081707"/>
              <a:gd name="connsiteY3" fmla="*/ 379601 h 1546485"/>
              <a:gd name="connsiteX4" fmla="*/ 43821 w 1081707"/>
              <a:gd name="connsiteY4" fmla="*/ 442663 h 1546485"/>
              <a:gd name="connsiteX5" fmla="*/ 43821 w 1081707"/>
              <a:gd name="connsiteY5" fmla="*/ 1294001 h 1546485"/>
              <a:gd name="connsiteX6" fmla="*/ 59587 w 1081707"/>
              <a:gd name="connsiteY6" fmla="*/ 1341298 h 1546485"/>
              <a:gd name="connsiteX7" fmla="*/ 75352 w 1081707"/>
              <a:gd name="connsiteY7" fmla="*/ 1404360 h 1546485"/>
              <a:gd name="connsiteX8" fmla="*/ 169945 w 1081707"/>
              <a:gd name="connsiteY8" fmla="*/ 1498953 h 1546485"/>
              <a:gd name="connsiteX9" fmla="*/ 311835 w 1081707"/>
              <a:gd name="connsiteY9" fmla="*/ 1530484 h 1546485"/>
              <a:gd name="connsiteX10" fmla="*/ 453725 w 1081707"/>
              <a:gd name="connsiteY10" fmla="*/ 1546249 h 1546485"/>
              <a:gd name="connsiteX11" fmla="*/ 674442 w 1081707"/>
              <a:gd name="connsiteY11" fmla="*/ 1530484 h 1546485"/>
              <a:gd name="connsiteX12" fmla="*/ 769035 w 1081707"/>
              <a:gd name="connsiteY12" fmla="*/ 1435891 h 1546485"/>
              <a:gd name="connsiteX13" fmla="*/ 816332 w 1081707"/>
              <a:gd name="connsiteY13" fmla="*/ 1404360 h 1546485"/>
              <a:gd name="connsiteX14" fmla="*/ 832097 w 1081707"/>
              <a:gd name="connsiteY14" fmla="*/ 1357063 h 1546485"/>
              <a:gd name="connsiteX15" fmla="*/ 958221 w 1081707"/>
              <a:gd name="connsiteY15" fmla="*/ 1167877 h 1546485"/>
              <a:gd name="connsiteX16" fmla="*/ 973987 w 1081707"/>
              <a:gd name="connsiteY16" fmla="*/ 174649 h 1546485"/>
              <a:gd name="connsiteX17" fmla="*/ 895159 w 1081707"/>
              <a:gd name="connsiteY17" fmla="*/ 64291 h 1546485"/>
              <a:gd name="connsiteX18" fmla="*/ 863628 w 1081707"/>
              <a:gd name="connsiteY18" fmla="*/ 16994 h 1546485"/>
              <a:gd name="connsiteX19" fmla="*/ 359132 w 1081707"/>
              <a:gd name="connsiteY19" fmla="*/ 48525 h 1546485"/>
              <a:gd name="connsiteX20" fmla="*/ 311835 w 1081707"/>
              <a:gd name="connsiteY20" fmla="*/ 64291 h 1546485"/>
              <a:gd name="connsiteX21" fmla="*/ 296070 w 1081707"/>
              <a:gd name="connsiteY21" fmla="*/ 158884 h 1546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081707" h="1546485">
                <a:moveTo>
                  <a:pt x="296070" y="158884"/>
                </a:moveTo>
                <a:cubicBezTo>
                  <a:pt x="269794" y="190415"/>
                  <a:pt x="183426" y="204734"/>
                  <a:pt x="154180" y="253477"/>
                </a:cubicBezTo>
                <a:cubicBezTo>
                  <a:pt x="138414" y="279753"/>
                  <a:pt x="123124" y="306320"/>
                  <a:pt x="106883" y="332305"/>
                </a:cubicBezTo>
                <a:cubicBezTo>
                  <a:pt x="96841" y="348373"/>
                  <a:pt x="84753" y="363150"/>
                  <a:pt x="75352" y="379601"/>
                </a:cubicBezTo>
                <a:cubicBezTo>
                  <a:pt x="63692" y="400006"/>
                  <a:pt x="54331" y="421642"/>
                  <a:pt x="43821" y="442663"/>
                </a:cubicBezTo>
                <a:cubicBezTo>
                  <a:pt x="0" y="793240"/>
                  <a:pt x="16096" y="614743"/>
                  <a:pt x="43821" y="1294001"/>
                </a:cubicBezTo>
                <a:cubicBezTo>
                  <a:pt x="44499" y="1310606"/>
                  <a:pt x="55022" y="1325319"/>
                  <a:pt x="59587" y="1341298"/>
                </a:cubicBezTo>
                <a:cubicBezTo>
                  <a:pt x="65540" y="1362132"/>
                  <a:pt x="65662" y="1384980"/>
                  <a:pt x="75352" y="1404360"/>
                </a:cubicBezTo>
                <a:cubicBezTo>
                  <a:pt x="97286" y="1448229"/>
                  <a:pt x="127273" y="1477617"/>
                  <a:pt x="169945" y="1498953"/>
                </a:cubicBezTo>
                <a:cubicBezTo>
                  <a:pt x="207036" y="1517498"/>
                  <a:pt x="278814" y="1526081"/>
                  <a:pt x="311835" y="1530484"/>
                </a:cubicBezTo>
                <a:cubicBezTo>
                  <a:pt x="359005" y="1536773"/>
                  <a:pt x="406428" y="1540994"/>
                  <a:pt x="453725" y="1546249"/>
                </a:cubicBezTo>
                <a:cubicBezTo>
                  <a:pt x="527297" y="1540994"/>
                  <a:pt x="602439" y="1546485"/>
                  <a:pt x="674442" y="1530484"/>
                </a:cubicBezTo>
                <a:cubicBezTo>
                  <a:pt x="740686" y="1515763"/>
                  <a:pt x="731564" y="1473361"/>
                  <a:pt x="769035" y="1435891"/>
                </a:cubicBezTo>
                <a:cubicBezTo>
                  <a:pt x="782433" y="1422493"/>
                  <a:pt x="800566" y="1414870"/>
                  <a:pt x="816332" y="1404360"/>
                </a:cubicBezTo>
                <a:cubicBezTo>
                  <a:pt x="821587" y="1388594"/>
                  <a:pt x="824139" y="1371652"/>
                  <a:pt x="832097" y="1357063"/>
                </a:cubicBezTo>
                <a:cubicBezTo>
                  <a:pt x="881562" y="1266376"/>
                  <a:pt x="904122" y="1240010"/>
                  <a:pt x="958221" y="1167877"/>
                </a:cubicBezTo>
                <a:cubicBezTo>
                  <a:pt x="1081707" y="797420"/>
                  <a:pt x="1015434" y="1031220"/>
                  <a:pt x="973987" y="174649"/>
                </a:cubicBezTo>
                <a:cubicBezTo>
                  <a:pt x="970452" y="101584"/>
                  <a:pt x="942547" y="95883"/>
                  <a:pt x="895159" y="64291"/>
                </a:cubicBezTo>
                <a:cubicBezTo>
                  <a:pt x="884649" y="48525"/>
                  <a:pt x="882528" y="18344"/>
                  <a:pt x="863628" y="16994"/>
                </a:cubicBezTo>
                <a:cubicBezTo>
                  <a:pt x="625718" y="0"/>
                  <a:pt x="540924" y="18227"/>
                  <a:pt x="359132" y="48525"/>
                </a:cubicBezTo>
                <a:cubicBezTo>
                  <a:pt x="343366" y="53780"/>
                  <a:pt x="321494" y="50768"/>
                  <a:pt x="311835" y="64291"/>
                </a:cubicBezTo>
                <a:cubicBezTo>
                  <a:pt x="278642" y="110761"/>
                  <a:pt x="322346" y="127353"/>
                  <a:pt x="296070" y="158884"/>
                </a:cubicBezTo>
                <a:close/>
              </a:path>
            </a:pathLst>
          </a:cu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6" name="手繪多邊形 5"/>
          <p:cNvSpPr/>
          <p:nvPr/>
        </p:nvSpPr>
        <p:spPr bwMode="auto">
          <a:xfrm>
            <a:off x="6968367" y="4209382"/>
            <a:ext cx="1671147" cy="1571296"/>
          </a:xfrm>
          <a:custGeom>
            <a:avLst/>
            <a:gdLst>
              <a:gd name="connsiteX0" fmla="*/ 296070 w 1081707"/>
              <a:gd name="connsiteY0" fmla="*/ 158884 h 1546485"/>
              <a:gd name="connsiteX1" fmla="*/ 154180 w 1081707"/>
              <a:gd name="connsiteY1" fmla="*/ 253477 h 1546485"/>
              <a:gd name="connsiteX2" fmla="*/ 106883 w 1081707"/>
              <a:gd name="connsiteY2" fmla="*/ 332305 h 1546485"/>
              <a:gd name="connsiteX3" fmla="*/ 75352 w 1081707"/>
              <a:gd name="connsiteY3" fmla="*/ 379601 h 1546485"/>
              <a:gd name="connsiteX4" fmla="*/ 43821 w 1081707"/>
              <a:gd name="connsiteY4" fmla="*/ 442663 h 1546485"/>
              <a:gd name="connsiteX5" fmla="*/ 43821 w 1081707"/>
              <a:gd name="connsiteY5" fmla="*/ 1294001 h 1546485"/>
              <a:gd name="connsiteX6" fmla="*/ 59587 w 1081707"/>
              <a:gd name="connsiteY6" fmla="*/ 1341298 h 1546485"/>
              <a:gd name="connsiteX7" fmla="*/ 75352 w 1081707"/>
              <a:gd name="connsiteY7" fmla="*/ 1404360 h 1546485"/>
              <a:gd name="connsiteX8" fmla="*/ 169945 w 1081707"/>
              <a:gd name="connsiteY8" fmla="*/ 1498953 h 1546485"/>
              <a:gd name="connsiteX9" fmla="*/ 311835 w 1081707"/>
              <a:gd name="connsiteY9" fmla="*/ 1530484 h 1546485"/>
              <a:gd name="connsiteX10" fmla="*/ 453725 w 1081707"/>
              <a:gd name="connsiteY10" fmla="*/ 1546249 h 1546485"/>
              <a:gd name="connsiteX11" fmla="*/ 674442 w 1081707"/>
              <a:gd name="connsiteY11" fmla="*/ 1530484 h 1546485"/>
              <a:gd name="connsiteX12" fmla="*/ 769035 w 1081707"/>
              <a:gd name="connsiteY12" fmla="*/ 1435891 h 1546485"/>
              <a:gd name="connsiteX13" fmla="*/ 816332 w 1081707"/>
              <a:gd name="connsiteY13" fmla="*/ 1404360 h 1546485"/>
              <a:gd name="connsiteX14" fmla="*/ 832097 w 1081707"/>
              <a:gd name="connsiteY14" fmla="*/ 1357063 h 1546485"/>
              <a:gd name="connsiteX15" fmla="*/ 958221 w 1081707"/>
              <a:gd name="connsiteY15" fmla="*/ 1167877 h 1546485"/>
              <a:gd name="connsiteX16" fmla="*/ 973987 w 1081707"/>
              <a:gd name="connsiteY16" fmla="*/ 174649 h 1546485"/>
              <a:gd name="connsiteX17" fmla="*/ 895159 w 1081707"/>
              <a:gd name="connsiteY17" fmla="*/ 64291 h 1546485"/>
              <a:gd name="connsiteX18" fmla="*/ 863628 w 1081707"/>
              <a:gd name="connsiteY18" fmla="*/ 16994 h 1546485"/>
              <a:gd name="connsiteX19" fmla="*/ 359132 w 1081707"/>
              <a:gd name="connsiteY19" fmla="*/ 48525 h 1546485"/>
              <a:gd name="connsiteX20" fmla="*/ 311835 w 1081707"/>
              <a:gd name="connsiteY20" fmla="*/ 64291 h 1546485"/>
              <a:gd name="connsiteX21" fmla="*/ 296070 w 1081707"/>
              <a:gd name="connsiteY21" fmla="*/ 158884 h 1546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081707" h="1546485">
                <a:moveTo>
                  <a:pt x="296070" y="158884"/>
                </a:moveTo>
                <a:cubicBezTo>
                  <a:pt x="269794" y="190415"/>
                  <a:pt x="183426" y="204734"/>
                  <a:pt x="154180" y="253477"/>
                </a:cubicBezTo>
                <a:cubicBezTo>
                  <a:pt x="138414" y="279753"/>
                  <a:pt x="123124" y="306320"/>
                  <a:pt x="106883" y="332305"/>
                </a:cubicBezTo>
                <a:cubicBezTo>
                  <a:pt x="96841" y="348373"/>
                  <a:pt x="84753" y="363150"/>
                  <a:pt x="75352" y="379601"/>
                </a:cubicBezTo>
                <a:cubicBezTo>
                  <a:pt x="63692" y="400006"/>
                  <a:pt x="54331" y="421642"/>
                  <a:pt x="43821" y="442663"/>
                </a:cubicBezTo>
                <a:cubicBezTo>
                  <a:pt x="0" y="793240"/>
                  <a:pt x="16096" y="614743"/>
                  <a:pt x="43821" y="1294001"/>
                </a:cubicBezTo>
                <a:cubicBezTo>
                  <a:pt x="44499" y="1310606"/>
                  <a:pt x="55022" y="1325319"/>
                  <a:pt x="59587" y="1341298"/>
                </a:cubicBezTo>
                <a:cubicBezTo>
                  <a:pt x="65540" y="1362132"/>
                  <a:pt x="65662" y="1384980"/>
                  <a:pt x="75352" y="1404360"/>
                </a:cubicBezTo>
                <a:cubicBezTo>
                  <a:pt x="97286" y="1448229"/>
                  <a:pt x="127273" y="1477617"/>
                  <a:pt x="169945" y="1498953"/>
                </a:cubicBezTo>
                <a:cubicBezTo>
                  <a:pt x="207036" y="1517498"/>
                  <a:pt x="278814" y="1526081"/>
                  <a:pt x="311835" y="1530484"/>
                </a:cubicBezTo>
                <a:cubicBezTo>
                  <a:pt x="359005" y="1536773"/>
                  <a:pt x="406428" y="1540994"/>
                  <a:pt x="453725" y="1546249"/>
                </a:cubicBezTo>
                <a:cubicBezTo>
                  <a:pt x="527297" y="1540994"/>
                  <a:pt x="602439" y="1546485"/>
                  <a:pt x="674442" y="1530484"/>
                </a:cubicBezTo>
                <a:cubicBezTo>
                  <a:pt x="740686" y="1515763"/>
                  <a:pt x="731564" y="1473361"/>
                  <a:pt x="769035" y="1435891"/>
                </a:cubicBezTo>
                <a:cubicBezTo>
                  <a:pt x="782433" y="1422493"/>
                  <a:pt x="800566" y="1414870"/>
                  <a:pt x="816332" y="1404360"/>
                </a:cubicBezTo>
                <a:cubicBezTo>
                  <a:pt x="821587" y="1388594"/>
                  <a:pt x="824139" y="1371652"/>
                  <a:pt x="832097" y="1357063"/>
                </a:cubicBezTo>
                <a:cubicBezTo>
                  <a:pt x="881562" y="1266376"/>
                  <a:pt x="904122" y="1240010"/>
                  <a:pt x="958221" y="1167877"/>
                </a:cubicBezTo>
                <a:cubicBezTo>
                  <a:pt x="1081707" y="797420"/>
                  <a:pt x="1015434" y="1031220"/>
                  <a:pt x="973987" y="174649"/>
                </a:cubicBezTo>
                <a:cubicBezTo>
                  <a:pt x="970452" y="101584"/>
                  <a:pt x="942547" y="95883"/>
                  <a:pt x="895159" y="64291"/>
                </a:cubicBezTo>
                <a:cubicBezTo>
                  <a:pt x="884649" y="48525"/>
                  <a:pt x="882528" y="18344"/>
                  <a:pt x="863628" y="16994"/>
                </a:cubicBezTo>
                <a:cubicBezTo>
                  <a:pt x="625718" y="0"/>
                  <a:pt x="540924" y="18227"/>
                  <a:pt x="359132" y="48525"/>
                </a:cubicBezTo>
                <a:cubicBezTo>
                  <a:pt x="343366" y="53780"/>
                  <a:pt x="321494" y="50768"/>
                  <a:pt x="311835" y="64291"/>
                </a:cubicBezTo>
                <a:cubicBezTo>
                  <a:pt x="278642" y="110761"/>
                  <a:pt x="322346" y="127353"/>
                  <a:pt x="296070" y="158884"/>
                </a:cubicBezTo>
                <a:close/>
              </a:path>
            </a:pathLst>
          </a:cu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40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035" grpId="0" uiExpand="1" build="p"/>
      <p:bldP spid="5" grpId="0" animBg="1"/>
      <p:bldP spid="6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>
                <a:ea typeface="新細明體" charset="-120"/>
              </a:rPr>
              <a:t>NFS (Cont.)</a:t>
            </a:r>
          </a:p>
        </p:txBody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25802" y="944283"/>
            <a:ext cx="8187121" cy="4530725"/>
          </a:xfrm>
        </p:spPr>
        <p:txBody>
          <a:bodyPr/>
          <a:lstStyle/>
          <a:p>
            <a:r>
              <a:rPr lang="en-US" altLang="zh-TW" sz="2400" dirty="0">
                <a:ea typeface="新細明體" charset="-120"/>
              </a:rPr>
              <a:t>The effect of mounting </a:t>
            </a:r>
            <a:r>
              <a:rPr lang="en-US" altLang="zh-TW" sz="2400" b="1" dirty="0">
                <a:solidFill>
                  <a:srgbClr val="FF0000"/>
                </a:solidFill>
                <a:ea typeface="新細明體" charset="-120"/>
              </a:rPr>
              <a:t>S1:/user/shared</a:t>
            </a:r>
            <a:r>
              <a:rPr lang="en-US" altLang="zh-TW" sz="2400" dirty="0">
                <a:ea typeface="新細明體" charset="-120"/>
              </a:rPr>
              <a:t> over </a:t>
            </a:r>
            <a:r>
              <a:rPr lang="en-US" altLang="zh-TW" sz="2400" b="1" dirty="0">
                <a:solidFill>
                  <a:srgbClr val="FF0000"/>
                </a:solidFill>
                <a:ea typeface="新細明體" charset="-120"/>
              </a:rPr>
              <a:t>U:/user/local</a:t>
            </a:r>
          </a:p>
          <a:p>
            <a:endParaRPr lang="en-US" altLang="zh-TW" dirty="0">
              <a:ea typeface="新細明體" charset="-120"/>
            </a:endParaRPr>
          </a:p>
          <a:p>
            <a:endParaRPr lang="en-US" altLang="zh-TW" sz="2400" dirty="0">
              <a:ea typeface="新細明體" charset="-120"/>
            </a:endParaRPr>
          </a:p>
          <a:p>
            <a:endParaRPr lang="en-US" altLang="zh-TW" dirty="0">
              <a:ea typeface="新細明體" charset="-120"/>
            </a:endParaRPr>
          </a:p>
          <a:p>
            <a:endParaRPr lang="en-US" altLang="zh-TW" sz="2400" dirty="0">
              <a:ea typeface="新細明體" charset="-120"/>
            </a:endParaRPr>
          </a:p>
          <a:p>
            <a:endParaRPr lang="en-US" altLang="zh-TW" dirty="0">
              <a:ea typeface="新細明體" charset="-120"/>
            </a:endParaRPr>
          </a:p>
          <a:p>
            <a:endParaRPr lang="en-US" altLang="zh-TW" sz="2400" dirty="0">
              <a:ea typeface="新細明體" charset="-120"/>
            </a:endParaRPr>
          </a:p>
          <a:p>
            <a:pPr>
              <a:buNone/>
            </a:pPr>
            <a:endParaRPr lang="en-US" altLang="zh-TW" sz="2400" dirty="0">
              <a:ea typeface="新細明體" charset="-120"/>
            </a:endParaRPr>
          </a:p>
          <a:p>
            <a:r>
              <a:rPr lang="en-US" altLang="zh-TW" sz="2400" dirty="0">
                <a:ea typeface="新細明體" charset="-120"/>
              </a:rPr>
              <a:t>The</a:t>
            </a:r>
            <a:r>
              <a:rPr lang="zh-TW" altLang="en-US" sz="2400" dirty="0">
                <a:ea typeface="新細明體" charset="-120"/>
              </a:rPr>
              <a:t> </a:t>
            </a:r>
            <a:r>
              <a:rPr lang="en-US" altLang="zh-TW" sz="2400" dirty="0">
                <a:ea typeface="新細明體" charset="-120"/>
              </a:rPr>
              <a:t>machine U can access any file within the dir1 directory using prefix </a:t>
            </a:r>
            <a:r>
              <a:rPr lang="en-US" altLang="zh-TW" sz="2400" dirty="0">
                <a:solidFill>
                  <a:srgbClr val="FF0000"/>
                </a:solidFill>
                <a:ea typeface="新細明體" charset="-120"/>
              </a:rPr>
              <a:t>/</a:t>
            </a:r>
            <a:r>
              <a:rPr lang="en-US" altLang="zh-TW" sz="2400" dirty="0" err="1">
                <a:solidFill>
                  <a:srgbClr val="FF0000"/>
                </a:solidFill>
                <a:ea typeface="新細明體" charset="-120"/>
              </a:rPr>
              <a:t>usr</a:t>
            </a:r>
            <a:r>
              <a:rPr lang="en-US" altLang="zh-TW" sz="2400" dirty="0">
                <a:solidFill>
                  <a:srgbClr val="FF0000"/>
                </a:solidFill>
                <a:ea typeface="新細明體" charset="-120"/>
              </a:rPr>
              <a:t>/local/dir1</a:t>
            </a:r>
            <a:r>
              <a:rPr lang="en-US" altLang="zh-TW" sz="2400" dirty="0">
                <a:ea typeface="新細明體" charset="-120"/>
              </a:rPr>
              <a:t>.</a:t>
            </a:r>
          </a:p>
          <a:p>
            <a:r>
              <a:rPr lang="en-US" altLang="zh-TW" sz="2400" dirty="0">
                <a:ea typeface="新細明體" charset="-120"/>
              </a:rPr>
              <a:t>The original </a:t>
            </a:r>
            <a:r>
              <a:rPr lang="en-US" altLang="zh-TW" sz="2400" dirty="0">
                <a:solidFill>
                  <a:srgbClr val="FF0000"/>
                </a:solidFill>
                <a:ea typeface="新細明體" charset="-120"/>
              </a:rPr>
              <a:t>/</a:t>
            </a:r>
            <a:r>
              <a:rPr lang="en-US" altLang="zh-TW" sz="2400" dirty="0" err="1">
                <a:solidFill>
                  <a:srgbClr val="FF0000"/>
                </a:solidFill>
                <a:ea typeface="新細明體" charset="-120"/>
              </a:rPr>
              <a:t>usr</a:t>
            </a:r>
            <a:r>
              <a:rPr lang="en-US" altLang="zh-TW" sz="2400" dirty="0">
                <a:solidFill>
                  <a:srgbClr val="FF0000"/>
                </a:solidFill>
                <a:ea typeface="新細明體" charset="-120"/>
              </a:rPr>
              <a:t>/local </a:t>
            </a:r>
            <a:r>
              <a:rPr lang="en-US" altLang="zh-TW" sz="2400" dirty="0">
                <a:ea typeface="新細明體" charset="-120"/>
              </a:rPr>
              <a:t>on that machine is no longer visible.</a:t>
            </a:r>
          </a:p>
        </p:txBody>
      </p:sp>
      <p:pic>
        <p:nvPicPr>
          <p:cNvPr id="4" name="Picture 8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48727" y="1666331"/>
            <a:ext cx="1889069" cy="26139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7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233900" y="1456448"/>
            <a:ext cx="2536278" cy="33895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6" name="直線單箭頭接點 11"/>
          <p:cNvCxnSpPr>
            <a:cxnSpLocks noChangeShapeType="1"/>
          </p:cNvCxnSpPr>
          <p:nvPr/>
        </p:nvCxnSpPr>
        <p:spPr bwMode="auto">
          <a:xfrm flipH="1">
            <a:off x="2506722" y="3168862"/>
            <a:ext cx="2128345" cy="110358"/>
          </a:xfrm>
          <a:prstGeom prst="straightConnector1">
            <a:avLst/>
          </a:prstGeom>
          <a:noFill/>
          <a:ln w="25400" algn="ctr">
            <a:solidFill>
              <a:srgbClr val="FF0000"/>
            </a:solidFill>
            <a:round/>
            <a:headEnd/>
            <a:tailEnd type="arrow" w="med" len="med"/>
          </a:ln>
        </p:spPr>
      </p:cxnSp>
      <p:pic>
        <p:nvPicPr>
          <p:cNvPr id="9" name="Picture 6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232256" y="1430164"/>
            <a:ext cx="2438783" cy="34314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手繪多邊形 9"/>
          <p:cNvSpPr/>
          <p:nvPr/>
        </p:nvSpPr>
        <p:spPr bwMode="auto">
          <a:xfrm>
            <a:off x="6779172" y="1655379"/>
            <a:ext cx="1387366" cy="2716655"/>
          </a:xfrm>
          <a:custGeom>
            <a:avLst/>
            <a:gdLst>
              <a:gd name="connsiteX0" fmla="*/ 0 w 1387366"/>
              <a:gd name="connsiteY0" fmla="*/ 0 h 2716655"/>
              <a:gd name="connsiteX1" fmla="*/ 47297 w 1387366"/>
              <a:gd name="connsiteY1" fmla="*/ 31531 h 2716655"/>
              <a:gd name="connsiteX2" fmla="*/ 78828 w 1387366"/>
              <a:gd name="connsiteY2" fmla="*/ 126124 h 2716655"/>
              <a:gd name="connsiteX3" fmla="*/ 126125 w 1387366"/>
              <a:gd name="connsiteY3" fmla="*/ 220718 h 2716655"/>
              <a:gd name="connsiteX4" fmla="*/ 157656 w 1387366"/>
              <a:gd name="connsiteY4" fmla="*/ 268014 h 2716655"/>
              <a:gd name="connsiteX5" fmla="*/ 204952 w 1387366"/>
              <a:gd name="connsiteY5" fmla="*/ 362607 h 2716655"/>
              <a:gd name="connsiteX6" fmla="*/ 236483 w 1387366"/>
              <a:gd name="connsiteY6" fmla="*/ 472966 h 2716655"/>
              <a:gd name="connsiteX7" fmla="*/ 252249 w 1387366"/>
              <a:gd name="connsiteY7" fmla="*/ 520262 h 2716655"/>
              <a:gd name="connsiteX8" fmla="*/ 299545 w 1387366"/>
              <a:gd name="connsiteY8" fmla="*/ 567559 h 2716655"/>
              <a:gd name="connsiteX9" fmla="*/ 362607 w 1387366"/>
              <a:gd name="connsiteY9" fmla="*/ 583324 h 2716655"/>
              <a:gd name="connsiteX10" fmla="*/ 409904 w 1387366"/>
              <a:gd name="connsiteY10" fmla="*/ 614855 h 2716655"/>
              <a:gd name="connsiteX11" fmla="*/ 472966 w 1387366"/>
              <a:gd name="connsiteY11" fmla="*/ 693683 h 2716655"/>
              <a:gd name="connsiteX12" fmla="*/ 504497 w 1387366"/>
              <a:gd name="connsiteY12" fmla="*/ 788276 h 2716655"/>
              <a:gd name="connsiteX13" fmla="*/ 567559 w 1387366"/>
              <a:gd name="connsiteY13" fmla="*/ 898635 h 2716655"/>
              <a:gd name="connsiteX14" fmla="*/ 583325 w 1387366"/>
              <a:gd name="connsiteY14" fmla="*/ 945931 h 2716655"/>
              <a:gd name="connsiteX15" fmla="*/ 646387 w 1387366"/>
              <a:gd name="connsiteY15" fmla="*/ 1040524 h 2716655"/>
              <a:gd name="connsiteX16" fmla="*/ 709449 w 1387366"/>
              <a:gd name="connsiteY16" fmla="*/ 1229711 h 2716655"/>
              <a:gd name="connsiteX17" fmla="*/ 725214 w 1387366"/>
              <a:gd name="connsiteY17" fmla="*/ 1277007 h 2716655"/>
              <a:gd name="connsiteX18" fmla="*/ 772511 w 1387366"/>
              <a:gd name="connsiteY18" fmla="*/ 1371600 h 2716655"/>
              <a:gd name="connsiteX19" fmla="*/ 819807 w 1387366"/>
              <a:gd name="connsiteY19" fmla="*/ 1403131 h 2716655"/>
              <a:gd name="connsiteX20" fmla="*/ 882869 w 1387366"/>
              <a:gd name="connsiteY20" fmla="*/ 1497724 h 2716655"/>
              <a:gd name="connsiteX21" fmla="*/ 945931 w 1387366"/>
              <a:gd name="connsiteY21" fmla="*/ 1639614 h 2716655"/>
              <a:gd name="connsiteX22" fmla="*/ 993228 w 1387366"/>
              <a:gd name="connsiteY22" fmla="*/ 1671145 h 2716655"/>
              <a:gd name="connsiteX23" fmla="*/ 1024759 w 1387366"/>
              <a:gd name="connsiteY23" fmla="*/ 1718442 h 2716655"/>
              <a:gd name="connsiteX24" fmla="*/ 1072056 w 1387366"/>
              <a:gd name="connsiteY24" fmla="*/ 1813035 h 2716655"/>
              <a:gd name="connsiteX25" fmla="*/ 1119352 w 1387366"/>
              <a:gd name="connsiteY25" fmla="*/ 1828800 h 2716655"/>
              <a:gd name="connsiteX26" fmla="*/ 1150883 w 1387366"/>
              <a:gd name="connsiteY26" fmla="*/ 1923393 h 2716655"/>
              <a:gd name="connsiteX27" fmla="*/ 1166649 w 1387366"/>
              <a:gd name="connsiteY27" fmla="*/ 1970690 h 2716655"/>
              <a:gd name="connsiteX28" fmla="*/ 1198180 w 1387366"/>
              <a:gd name="connsiteY28" fmla="*/ 2017987 h 2716655"/>
              <a:gd name="connsiteX29" fmla="*/ 1229711 w 1387366"/>
              <a:gd name="connsiteY29" fmla="*/ 2112580 h 2716655"/>
              <a:gd name="connsiteX30" fmla="*/ 1245476 w 1387366"/>
              <a:gd name="connsiteY30" fmla="*/ 2159876 h 2716655"/>
              <a:gd name="connsiteX31" fmla="*/ 1277007 w 1387366"/>
              <a:gd name="connsiteY31" fmla="*/ 2207173 h 2716655"/>
              <a:gd name="connsiteX32" fmla="*/ 1292773 w 1387366"/>
              <a:gd name="connsiteY32" fmla="*/ 2254469 h 2716655"/>
              <a:gd name="connsiteX33" fmla="*/ 1355835 w 1387366"/>
              <a:gd name="connsiteY33" fmla="*/ 2349062 h 2716655"/>
              <a:gd name="connsiteX34" fmla="*/ 1387366 w 1387366"/>
              <a:gd name="connsiteY34" fmla="*/ 2475187 h 2716655"/>
              <a:gd name="connsiteX35" fmla="*/ 1355835 w 1387366"/>
              <a:gd name="connsiteY35" fmla="*/ 2664373 h 2716655"/>
              <a:gd name="connsiteX36" fmla="*/ 1387366 w 1387366"/>
              <a:gd name="connsiteY36" fmla="*/ 2711669 h 2716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387366" h="2716655">
                <a:moveTo>
                  <a:pt x="0" y="0"/>
                </a:moveTo>
                <a:cubicBezTo>
                  <a:pt x="15766" y="10510"/>
                  <a:pt x="37255" y="15463"/>
                  <a:pt x="47297" y="31531"/>
                </a:cubicBezTo>
                <a:cubicBezTo>
                  <a:pt x="64912" y="59716"/>
                  <a:pt x="60392" y="98469"/>
                  <a:pt x="78828" y="126124"/>
                </a:cubicBezTo>
                <a:cubicBezTo>
                  <a:pt x="169194" y="261675"/>
                  <a:pt x="60850" y="90169"/>
                  <a:pt x="126125" y="220718"/>
                </a:cubicBezTo>
                <a:cubicBezTo>
                  <a:pt x="134599" y="237665"/>
                  <a:pt x="147146" y="252249"/>
                  <a:pt x="157656" y="268014"/>
                </a:cubicBezTo>
                <a:cubicBezTo>
                  <a:pt x="197280" y="386890"/>
                  <a:pt x="143831" y="240367"/>
                  <a:pt x="204952" y="362607"/>
                </a:cubicBezTo>
                <a:cubicBezTo>
                  <a:pt x="217554" y="387811"/>
                  <a:pt x="229746" y="449387"/>
                  <a:pt x="236483" y="472966"/>
                </a:cubicBezTo>
                <a:cubicBezTo>
                  <a:pt x="241048" y="488945"/>
                  <a:pt x="243031" y="506435"/>
                  <a:pt x="252249" y="520262"/>
                </a:cubicBezTo>
                <a:cubicBezTo>
                  <a:pt x="264616" y="538813"/>
                  <a:pt x="280187" y="556497"/>
                  <a:pt x="299545" y="567559"/>
                </a:cubicBezTo>
                <a:cubicBezTo>
                  <a:pt x="318358" y="578309"/>
                  <a:pt x="341586" y="578069"/>
                  <a:pt x="362607" y="583324"/>
                </a:cubicBezTo>
                <a:cubicBezTo>
                  <a:pt x="378373" y="593834"/>
                  <a:pt x="395108" y="603018"/>
                  <a:pt x="409904" y="614855"/>
                </a:cubicBezTo>
                <a:cubicBezTo>
                  <a:pt x="441994" y="640527"/>
                  <a:pt x="449556" y="658568"/>
                  <a:pt x="472966" y="693683"/>
                </a:cubicBezTo>
                <a:cubicBezTo>
                  <a:pt x="483476" y="725214"/>
                  <a:pt x="486061" y="760621"/>
                  <a:pt x="504497" y="788276"/>
                </a:cubicBezTo>
                <a:cubicBezTo>
                  <a:pt x="536164" y="835777"/>
                  <a:pt x="543555" y="842628"/>
                  <a:pt x="567559" y="898635"/>
                </a:cubicBezTo>
                <a:cubicBezTo>
                  <a:pt x="574105" y="913909"/>
                  <a:pt x="575254" y="931404"/>
                  <a:pt x="583325" y="945931"/>
                </a:cubicBezTo>
                <a:cubicBezTo>
                  <a:pt x="601729" y="979058"/>
                  <a:pt x="646387" y="1040524"/>
                  <a:pt x="646387" y="1040524"/>
                </a:cubicBezTo>
                <a:lnTo>
                  <a:pt x="709449" y="1229711"/>
                </a:lnTo>
                <a:lnTo>
                  <a:pt x="725214" y="1277007"/>
                </a:lnTo>
                <a:cubicBezTo>
                  <a:pt x="738036" y="1315474"/>
                  <a:pt x="741949" y="1341038"/>
                  <a:pt x="772511" y="1371600"/>
                </a:cubicBezTo>
                <a:cubicBezTo>
                  <a:pt x="785909" y="1384998"/>
                  <a:pt x="804042" y="1392621"/>
                  <a:pt x="819807" y="1403131"/>
                </a:cubicBezTo>
                <a:cubicBezTo>
                  <a:pt x="840828" y="1434662"/>
                  <a:pt x="870885" y="1461773"/>
                  <a:pt x="882869" y="1497724"/>
                </a:cubicBezTo>
                <a:cubicBezTo>
                  <a:pt x="898480" y="1544557"/>
                  <a:pt x="908455" y="1602138"/>
                  <a:pt x="945931" y="1639614"/>
                </a:cubicBezTo>
                <a:cubicBezTo>
                  <a:pt x="959329" y="1653012"/>
                  <a:pt x="977462" y="1660635"/>
                  <a:pt x="993228" y="1671145"/>
                </a:cubicBezTo>
                <a:cubicBezTo>
                  <a:pt x="1003738" y="1686911"/>
                  <a:pt x="1016285" y="1701495"/>
                  <a:pt x="1024759" y="1718442"/>
                </a:cubicBezTo>
                <a:cubicBezTo>
                  <a:pt x="1043799" y="1756521"/>
                  <a:pt x="1034406" y="1782915"/>
                  <a:pt x="1072056" y="1813035"/>
                </a:cubicBezTo>
                <a:cubicBezTo>
                  <a:pt x="1085033" y="1823416"/>
                  <a:pt x="1103587" y="1823545"/>
                  <a:pt x="1119352" y="1828800"/>
                </a:cubicBezTo>
                <a:lnTo>
                  <a:pt x="1150883" y="1923393"/>
                </a:lnTo>
                <a:cubicBezTo>
                  <a:pt x="1156138" y="1939159"/>
                  <a:pt x="1157431" y="1956863"/>
                  <a:pt x="1166649" y="1970690"/>
                </a:cubicBezTo>
                <a:lnTo>
                  <a:pt x="1198180" y="2017987"/>
                </a:lnTo>
                <a:lnTo>
                  <a:pt x="1229711" y="2112580"/>
                </a:lnTo>
                <a:cubicBezTo>
                  <a:pt x="1234966" y="2128345"/>
                  <a:pt x="1236258" y="2146049"/>
                  <a:pt x="1245476" y="2159876"/>
                </a:cubicBezTo>
                <a:cubicBezTo>
                  <a:pt x="1255986" y="2175642"/>
                  <a:pt x="1268533" y="2190226"/>
                  <a:pt x="1277007" y="2207173"/>
                </a:cubicBezTo>
                <a:cubicBezTo>
                  <a:pt x="1284439" y="2222037"/>
                  <a:pt x="1284702" y="2239942"/>
                  <a:pt x="1292773" y="2254469"/>
                </a:cubicBezTo>
                <a:cubicBezTo>
                  <a:pt x="1311177" y="2287596"/>
                  <a:pt x="1355835" y="2349062"/>
                  <a:pt x="1355835" y="2349062"/>
                </a:cubicBezTo>
                <a:cubicBezTo>
                  <a:pt x="1368275" y="2386382"/>
                  <a:pt x="1387366" y="2437141"/>
                  <a:pt x="1387366" y="2475187"/>
                </a:cubicBezTo>
                <a:cubicBezTo>
                  <a:pt x="1387366" y="2580787"/>
                  <a:pt x="1380501" y="2590371"/>
                  <a:pt x="1355835" y="2664373"/>
                </a:cubicBezTo>
                <a:cubicBezTo>
                  <a:pt x="1373262" y="2716655"/>
                  <a:pt x="1354982" y="2711669"/>
                  <a:pt x="1387366" y="2711669"/>
                </a:cubicBezTo>
              </a:path>
            </a:pathLst>
          </a:cu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2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4403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4403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035" grpId="0" uiExpand="1" build="p"/>
      <p:bldP spid="10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916285" y="2180870"/>
            <a:ext cx="2981325" cy="3800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363259" y="2730746"/>
            <a:ext cx="2543175" cy="3343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82625" y="2112991"/>
            <a:ext cx="2714625" cy="3819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7" name="直線單箭頭接點 6"/>
          <p:cNvCxnSpPr>
            <a:cxnSpLocks noChangeShapeType="1"/>
          </p:cNvCxnSpPr>
          <p:nvPr/>
        </p:nvCxnSpPr>
        <p:spPr bwMode="auto">
          <a:xfrm flipH="1">
            <a:off x="3408363" y="4871573"/>
            <a:ext cx="1683899" cy="493"/>
          </a:xfrm>
          <a:prstGeom prst="straightConnector1">
            <a:avLst/>
          </a:prstGeom>
          <a:noFill/>
          <a:ln w="25400" algn="ctr">
            <a:solidFill>
              <a:srgbClr val="FF0000"/>
            </a:solidFill>
            <a:round/>
            <a:headEnd/>
            <a:tailEnd type="arrow" w="med" len="med"/>
          </a:ln>
        </p:spPr>
      </p:cxnSp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>
                <a:ea typeface="新細明體" charset="-120"/>
              </a:rPr>
              <a:t>NFS (Cont.)</a:t>
            </a:r>
          </a:p>
        </p:txBody>
      </p:sp>
      <p:sp>
        <p:nvSpPr>
          <p:cNvPr id="471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73100" y="1007347"/>
            <a:ext cx="8234417" cy="4530725"/>
          </a:xfrm>
        </p:spPr>
        <p:txBody>
          <a:bodyPr/>
          <a:lstStyle/>
          <a:p>
            <a:r>
              <a:rPr lang="en-US" altLang="zh-TW" b="1" dirty="0">
                <a:solidFill>
                  <a:srgbClr val="FF0000"/>
                </a:solidFill>
                <a:ea typeface="新細明體" charset="-120"/>
              </a:rPr>
              <a:t>Cascading mounts.  </a:t>
            </a:r>
            <a:r>
              <a:rPr lang="zh-TW" altLang="en-US" b="1" dirty="0">
                <a:solidFill>
                  <a:srgbClr val="FF0000"/>
                </a:solidFill>
                <a:ea typeface="新細明體" charset="-120"/>
              </a:rPr>
              <a:t>可以一個接一個</a:t>
            </a:r>
            <a:r>
              <a:rPr lang="en-US" altLang="zh-TW" b="1" dirty="0">
                <a:solidFill>
                  <a:srgbClr val="FF0000"/>
                </a:solidFill>
                <a:ea typeface="新細明體" charset="-120"/>
              </a:rPr>
              <a:t>mount</a:t>
            </a:r>
          </a:p>
          <a:p>
            <a:r>
              <a:rPr lang="en-US" altLang="zh-TW" dirty="0">
                <a:ea typeface="新細明體" charset="-120"/>
              </a:rPr>
              <a:t>mounting </a:t>
            </a:r>
            <a:r>
              <a:rPr lang="en-US" altLang="zh-TW" b="1" dirty="0">
                <a:solidFill>
                  <a:srgbClr val="FF0000"/>
                </a:solidFill>
                <a:ea typeface="新細明體" charset="-120"/>
              </a:rPr>
              <a:t>S2:/user/dir2</a:t>
            </a:r>
            <a:r>
              <a:rPr lang="en-US" altLang="zh-TW" dirty="0">
                <a:ea typeface="新細明體" charset="-120"/>
              </a:rPr>
              <a:t> over </a:t>
            </a:r>
            <a:r>
              <a:rPr lang="en-US" altLang="zh-TW" b="1" dirty="0">
                <a:solidFill>
                  <a:srgbClr val="FF0000"/>
                </a:solidFill>
                <a:ea typeface="新細明體" charset="-120"/>
              </a:rPr>
              <a:t>U:/user/local/dir1 </a:t>
            </a:r>
            <a:r>
              <a:rPr lang="en-US" altLang="zh-TW" dirty="0">
                <a:ea typeface="新細明體" charset="-120"/>
              </a:rPr>
              <a:t>which is already remotely mounted from S1.</a:t>
            </a:r>
          </a:p>
          <a:p>
            <a:endParaRPr lang="en-US" altLang="zh-TW" dirty="0">
              <a:ea typeface="新細明體" charset="-120"/>
            </a:endParaRPr>
          </a:p>
          <a:p>
            <a:endParaRPr lang="en-US" altLang="zh-TW" dirty="0">
              <a:ea typeface="新細明體" charset="-120"/>
            </a:endParaRPr>
          </a:p>
          <a:p>
            <a:endParaRPr lang="en-US" altLang="zh-TW" dirty="0">
              <a:ea typeface="新細明體" charset="-120"/>
            </a:endParaRPr>
          </a:p>
          <a:p>
            <a:endParaRPr lang="en-US" altLang="zh-TW" dirty="0">
              <a:ea typeface="新細明體" charset="-120"/>
            </a:endParaRPr>
          </a:p>
          <a:p>
            <a:endParaRPr lang="en-US" altLang="zh-TW" dirty="0">
              <a:ea typeface="新細明體" charset="-120"/>
            </a:endParaRPr>
          </a:p>
          <a:p>
            <a:endParaRPr lang="en-US" altLang="zh-TW" dirty="0">
              <a:ea typeface="新細明體" charset="-120"/>
            </a:endParaRPr>
          </a:p>
          <a:p>
            <a:endParaRPr lang="en-US" altLang="zh-TW" dirty="0">
              <a:ea typeface="新細明體" charset="-120"/>
            </a:endParaRPr>
          </a:p>
          <a:p>
            <a:r>
              <a:rPr lang="en-US" altLang="zh-TW" dirty="0">
                <a:ea typeface="新細明體" charset="-120"/>
              </a:rPr>
              <a:t>Users can access files within the dir2 on U using prefix /</a:t>
            </a:r>
            <a:r>
              <a:rPr lang="en-US" altLang="zh-TW" dirty="0" err="1">
                <a:ea typeface="新細明體" charset="-120"/>
              </a:rPr>
              <a:t>usr</a:t>
            </a:r>
            <a:r>
              <a:rPr lang="en-US" altLang="zh-TW" dirty="0">
                <a:ea typeface="新細明體" charset="-120"/>
              </a:rPr>
              <a:t>/local/dir1.</a:t>
            </a:r>
          </a:p>
        </p:txBody>
      </p:sp>
      <p:sp>
        <p:nvSpPr>
          <p:cNvPr id="8" name="手繪多邊形 7"/>
          <p:cNvSpPr/>
          <p:nvPr/>
        </p:nvSpPr>
        <p:spPr bwMode="auto">
          <a:xfrm>
            <a:off x="6653048" y="2412123"/>
            <a:ext cx="1560786" cy="3231931"/>
          </a:xfrm>
          <a:custGeom>
            <a:avLst/>
            <a:gdLst>
              <a:gd name="connsiteX0" fmla="*/ 0 w 1387366"/>
              <a:gd name="connsiteY0" fmla="*/ 0 h 2716655"/>
              <a:gd name="connsiteX1" fmla="*/ 47297 w 1387366"/>
              <a:gd name="connsiteY1" fmla="*/ 31531 h 2716655"/>
              <a:gd name="connsiteX2" fmla="*/ 78828 w 1387366"/>
              <a:gd name="connsiteY2" fmla="*/ 126124 h 2716655"/>
              <a:gd name="connsiteX3" fmla="*/ 126125 w 1387366"/>
              <a:gd name="connsiteY3" fmla="*/ 220718 h 2716655"/>
              <a:gd name="connsiteX4" fmla="*/ 157656 w 1387366"/>
              <a:gd name="connsiteY4" fmla="*/ 268014 h 2716655"/>
              <a:gd name="connsiteX5" fmla="*/ 204952 w 1387366"/>
              <a:gd name="connsiteY5" fmla="*/ 362607 h 2716655"/>
              <a:gd name="connsiteX6" fmla="*/ 236483 w 1387366"/>
              <a:gd name="connsiteY6" fmla="*/ 472966 h 2716655"/>
              <a:gd name="connsiteX7" fmla="*/ 252249 w 1387366"/>
              <a:gd name="connsiteY7" fmla="*/ 520262 h 2716655"/>
              <a:gd name="connsiteX8" fmla="*/ 299545 w 1387366"/>
              <a:gd name="connsiteY8" fmla="*/ 567559 h 2716655"/>
              <a:gd name="connsiteX9" fmla="*/ 362607 w 1387366"/>
              <a:gd name="connsiteY9" fmla="*/ 583324 h 2716655"/>
              <a:gd name="connsiteX10" fmla="*/ 409904 w 1387366"/>
              <a:gd name="connsiteY10" fmla="*/ 614855 h 2716655"/>
              <a:gd name="connsiteX11" fmla="*/ 472966 w 1387366"/>
              <a:gd name="connsiteY11" fmla="*/ 693683 h 2716655"/>
              <a:gd name="connsiteX12" fmla="*/ 504497 w 1387366"/>
              <a:gd name="connsiteY12" fmla="*/ 788276 h 2716655"/>
              <a:gd name="connsiteX13" fmla="*/ 567559 w 1387366"/>
              <a:gd name="connsiteY13" fmla="*/ 898635 h 2716655"/>
              <a:gd name="connsiteX14" fmla="*/ 583325 w 1387366"/>
              <a:gd name="connsiteY14" fmla="*/ 945931 h 2716655"/>
              <a:gd name="connsiteX15" fmla="*/ 646387 w 1387366"/>
              <a:gd name="connsiteY15" fmla="*/ 1040524 h 2716655"/>
              <a:gd name="connsiteX16" fmla="*/ 709449 w 1387366"/>
              <a:gd name="connsiteY16" fmla="*/ 1229711 h 2716655"/>
              <a:gd name="connsiteX17" fmla="*/ 725214 w 1387366"/>
              <a:gd name="connsiteY17" fmla="*/ 1277007 h 2716655"/>
              <a:gd name="connsiteX18" fmla="*/ 772511 w 1387366"/>
              <a:gd name="connsiteY18" fmla="*/ 1371600 h 2716655"/>
              <a:gd name="connsiteX19" fmla="*/ 819807 w 1387366"/>
              <a:gd name="connsiteY19" fmla="*/ 1403131 h 2716655"/>
              <a:gd name="connsiteX20" fmla="*/ 882869 w 1387366"/>
              <a:gd name="connsiteY20" fmla="*/ 1497724 h 2716655"/>
              <a:gd name="connsiteX21" fmla="*/ 945931 w 1387366"/>
              <a:gd name="connsiteY21" fmla="*/ 1639614 h 2716655"/>
              <a:gd name="connsiteX22" fmla="*/ 993228 w 1387366"/>
              <a:gd name="connsiteY22" fmla="*/ 1671145 h 2716655"/>
              <a:gd name="connsiteX23" fmla="*/ 1024759 w 1387366"/>
              <a:gd name="connsiteY23" fmla="*/ 1718442 h 2716655"/>
              <a:gd name="connsiteX24" fmla="*/ 1072056 w 1387366"/>
              <a:gd name="connsiteY24" fmla="*/ 1813035 h 2716655"/>
              <a:gd name="connsiteX25" fmla="*/ 1119352 w 1387366"/>
              <a:gd name="connsiteY25" fmla="*/ 1828800 h 2716655"/>
              <a:gd name="connsiteX26" fmla="*/ 1150883 w 1387366"/>
              <a:gd name="connsiteY26" fmla="*/ 1923393 h 2716655"/>
              <a:gd name="connsiteX27" fmla="*/ 1166649 w 1387366"/>
              <a:gd name="connsiteY27" fmla="*/ 1970690 h 2716655"/>
              <a:gd name="connsiteX28" fmla="*/ 1198180 w 1387366"/>
              <a:gd name="connsiteY28" fmla="*/ 2017987 h 2716655"/>
              <a:gd name="connsiteX29" fmla="*/ 1229711 w 1387366"/>
              <a:gd name="connsiteY29" fmla="*/ 2112580 h 2716655"/>
              <a:gd name="connsiteX30" fmla="*/ 1245476 w 1387366"/>
              <a:gd name="connsiteY30" fmla="*/ 2159876 h 2716655"/>
              <a:gd name="connsiteX31" fmla="*/ 1277007 w 1387366"/>
              <a:gd name="connsiteY31" fmla="*/ 2207173 h 2716655"/>
              <a:gd name="connsiteX32" fmla="*/ 1292773 w 1387366"/>
              <a:gd name="connsiteY32" fmla="*/ 2254469 h 2716655"/>
              <a:gd name="connsiteX33" fmla="*/ 1355835 w 1387366"/>
              <a:gd name="connsiteY33" fmla="*/ 2349062 h 2716655"/>
              <a:gd name="connsiteX34" fmla="*/ 1387366 w 1387366"/>
              <a:gd name="connsiteY34" fmla="*/ 2475187 h 2716655"/>
              <a:gd name="connsiteX35" fmla="*/ 1355835 w 1387366"/>
              <a:gd name="connsiteY35" fmla="*/ 2664373 h 2716655"/>
              <a:gd name="connsiteX36" fmla="*/ 1387366 w 1387366"/>
              <a:gd name="connsiteY36" fmla="*/ 2711669 h 2716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387366" h="2716655">
                <a:moveTo>
                  <a:pt x="0" y="0"/>
                </a:moveTo>
                <a:cubicBezTo>
                  <a:pt x="15766" y="10510"/>
                  <a:pt x="37255" y="15463"/>
                  <a:pt x="47297" y="31531"/>
                </a:cubicBezTo>
                <a:cubicBezTo>
                  <a:pt x="64912" y="59716"/>
                  <a:pt x="60392" y="98469"/>
                  <a:pt x="78828" y="126124"/>
                </a:cubicBezTo>
                <a:cubicBezTo>
                  <a:pt x="169194" y="261675"/>
                  <a:pt x="60850" y="90169"/>
                  <a:pt x="126125" y="220718"/>
                </a:cubicBezTo>
                <a:cubicBezTo>
                  <a:pt x="134599" y="237665"/>
                  <a:pt x="147146" y="252249"/>
                  <a:pt x="157656" y="268014"/>
                </a:cubicBezTo>
                <a:cubicBezTo>
                  <a:pt x="197280" y="386890"/>
                  <a:pt x="143831" y="240367"/>
                  <a:pt x="204952" y="362607"/>
                </a:cubicBezTo>
                <a:cubicBezTo>
                  <a:pt x="217554" y="387811"/>
                  <a:pt x="229746" y="449387"/>
                  <a:pt x="236483" y="472966"/>
                </a:cubicBezTo>
                <a:cubicBezTo>
                  <a:pt x="241048" y="488945"/>
                  <a:pt x="243031" y="506435"/>
                  <a:pt x="252249" y="520262"/>
                </a:cubicBezTo>
                <a:cubicBezTo>
                  <a:pt x="264616" y="538813"/>
                  <a:pt x="280187" y="556497"/>
                  <a:pt x="299545" y="567559"/>
                </a:cubicBezTo>
                <a:cubicBezTo>
                  <a:pt x="318358" y="578309"/>
                  <a:pt x="341586" y="578069"/>
                  <a:pt x="362607" y="583324"/>
                </a:cubicBezTo>
                <a:cubicBezTo>
                  <a:pt x="378373" y="593834"/>
                  <a:pt x="395108" y="603018"/>
                  <a:pt x="409904" y="614855"/>
                </a:cubicBezTo>
                <a:cubicBezTo>
                  <a:pt x="441994" y="640527"/>
                  <a:pt x="449556" y="658568"/>
                  <a:pt x="472966" y="693683"/>
                </a:cubicBezTo>
                <a:cubicBezTo>
                  <a:pt x="483476" y="725214"/>
                  <a:pt x="486061" y="760621"/>
                  <a:pt x="504497" y="788276"/>
                </a:cubicBezTo>
                <a:cubicBezTo>
                  <a:pt x="536164" y="835777"/>
                  <a:pt x="543555" y="842628"/>
                  <a:pt x="567559" y="898635"/>
                </a:cubicBezTo>
                <a:cubicBezTo>
                  <a:pt x="574105" y="913909"/>
                  <a:pt x="575254" y="931404"/>
                  <a:pt x="583325" y="945931"/>
                </a:cubicBezTo>
                <a:cubicBezTo>
                  <a:pt x="601729" y="979058"/>
                  <a:pt x="646387" y="1040524"/>
                  <a:pt x="646387" y="1040524"/>
                </a:cubicBezTo>
                <a:lnTo>
                  <a:pt x="709449" y="1229711"/>
                </a:lnTo>
                <a:lnTo>
                  <a:pt x="725214" y="1277007"/>
                </a:lnTo>
                <a:cubicBezTo>
                  <a:pt x="738036" y="1315474"/>
                  <a:pt x="741949" y="1341038"/>
                  <a:pt x="772511" y="1371600"/>
                </a:cubicBezTo>
                <a:cubicBezTo>
                  <a:pt x="785909" y="1384998"/>
                  <a:pt x="804042" y="1392621"/>
                  <a:pt x="819807" y="1403131"/>
                </a:cubicBezTo>
                <a:cubicBezTo>
                  <a:pt x="840828" y="1434662"/>
                  <a:pt x="870885" y="1461773"/>
                  <a:pt x="882869" y="1497724"/>
                </a:cubicBezTo>
                <a:cubicBezTo>
                  <a:pt x="898480" y="1544557"/>
                  <a:pt x="908455" y="1602138"/>
                  <a:pt x="945931" y="1639614"/>
                </a:cubicBezTo>
                <a:cubicBezTo>
                  <a:pt x="959329" y="1653012"/>
                  <a:pt x="977462" y="1660635"/>
                  <a:pt x="993228" y="1671145"/>
                </a:cubicBezTo>
                <a:cubicBezTo>
                  <a:pt x="1003738" y="1686911"/>
                  <a:pt x="1016285" y="1701495"/>
                  <a:pt x="1024759" y="1718442"/>
                </a:cubicBezTo>
                <a:cubicBezTo>
                  <a:pt x="1043799" y="1756521"/>
                  <a:pt x="1034406" y="1782915"/>
                  <a:pt x="1072056" y="1813035"/>
                </a:cubicBezTo>
                <a:cubicBezTo>
                  <a:pt x="1085033" y="1823416"/>
                  <a:pt x="1103587" y="1823545"/>
                  <a:pt x="1119352" y="1828800"/>
                </a:cubicBezTo>
                <a:lnTo>
                  <a:pt x="1150883" y="1923393"/>
                </a:lnTo>
                <a:cubicBezTo>
                  <a:pt x="1156138" y="1939159"/>
                  <a:pt x="1157431" y="1956863"/>
                  <a:pt x="1166649" y="1970690"/>
                </a:cubicBezTo>
                <a:lnTo>
                  <a:pt x="1198180" y="2017987"/>
                </a:lnTo>
                <a:lnTo>
                  <a:pt x="1229711" y="2112580"/>
                </a:lnTo>
                <a:cubicBezTo>
                  <a:pt x="1234966" y="2128345"/>
                  <a:pt x="1236258" y="2146049"/>
                  <a:pt x="1245476" y="2159876"/>
                </a:cubicBezTo>
                <a:cubicBezTo>
                  <a:pt x="1255986" y="2175642"/>
                  <a:pt x="1268533" y="2190226"/>
                  <a:pt x="1277007" y="2207173"/>
                </a:cubicBezTo>
                <a:cubicBezTo>
                  <a:pt x="1284439" y="2222037"/>
                  <a:pt x="1284702" y="2239942"/>
                  <a:pt x="1292773" y="2254469"/>
                </a:cubicBezTo>
                <a:cubicBezTo>
                  <a:pt x="1311177" y="2287596"/>
                  <a:pt x="1355835" y="2349062"/>
                  <a:pt x="1355835" y="2349062"/>
                </a:cubicBezTo>
                <a:cubicBezTo>
                  <a:pt x="1368275" y="2386382"/>
                  <a:pt x="1387366" y="2437141"/>
                  <a:pt x="1387366" y="2475187"/>
                </a:cubicBezTo>
                <a:cubicBezTo>
                  <a:pt x="1387366" y="2580787"/>
                  <a:pt x="1380501" y="2590371"/>
                  <a:pt x="1355835" y="2664373"/>
                </a:cubicBezTo>
                <a:cubicBezTo>
                  <a:pt x="1373262" y="2716655"/>
                  <a:pt x="1354982" y="2711669"/>
                  <a:pt x="1387366" y="2711669"/>
                </a:cubicBezTo>
              </a:path>
            </a:pathLst>
          </a:cu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471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000"/>
                                        <p:tgtEl>
                                          <p:spTgt spid="4710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107" grpId="0" uiExpand="1" build="p"/>
      <p:bldP spid="8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>
                <a:ea typeface="新細明體" charset="-120"/>
              </a:rPr>
              <a:t>NFS (Cont.)</a:t>
            </a:r>
          </a:p>
        </p:txBody>
      </p:sp>
      <p:sp>
        <p:nvSpPr>
          <p:cNvPr id="471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51931" y="1149241"/>
            <a:ext cx="7761452" cy="4530725"/>
          </a:xfrm>
        </p:spPr>
        <p:txBody>
          <a:bodyPr/>
          <a:lstStyle/>
          <a:p>
            <a:r>
              <a:rPr lang="en-US" altLang="zh-TW" sz="2800" dirty="0">
                <a:solidFill>
                  <a:srgbClr val="FF0000"/>
                </a:solidFill>
                <a:ea typeface="新細明體" charset="-120"/>
              </a:rPr>
              <a:t>User mobility</a:t>
            </a:r>
            <a:endParaRPr lang="en-US" altLang="zh-TW" sz="2800" dirty="0">
              <a:ea typeface="新細明體" charset="-120"/>
            </a:endParaRPr>
          </a:p>
          <a:p>
            <a:r>
              <a:rPr lang="en-US" altLang="zh-TW" sz="2800" dirty="0">
                <a:ea typeface="新細明體" charset="-120"/>
              </a:rPr>
              <a:t>If </a:t>
            </a:r>
            <a:r>
              <a:rPr lang="en-US" altLang="zh-TW" sz="2800" dirty="0">
                <a:solidFill>
                  <a:srgbClr val="FF0000"/>
                </a:solidFill>
                <a:ea typeface="新細明體" charset="-120"/>
              </a:rPr>
              <a:t>a shared file system is mounted over a user’s home directories</a:t>
            </a:r>
            <a:r>
              <a:rPr lang="en-US" altLang="zh-TW" sz="2800" dirty="0">
                <a:ea typeface="新細明體" charset="-120"/>
              </a:rPr>
              <a:t> on all machines in a network, the user can log into any workstation and get his home environment.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471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107" grpId="0" uiExpand="1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>
                <a:ea typeface="新細明體" charset="-120"/>
              </a:rPr>
              <a:t>NFS (Cont.)</a:t>
            </a:r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74894" y="1136487"/>
            <a:ext cx="8285327" cy="4530725"/>
          </a:xfrm>
        </p:spPr>
        <p:txBody>
          <a:bodyPr/>
          <a:lstStyle/>
          <a:p>
            <a:r>
              <a:rPr lang="en-US" altLang="zh-TW" sz="2800" dirty="0">
                <a:ea typeface="新細明體" charset="-120"/>
              </a:rPr>
              <a:t>One of the design goals of NFS was to operate in </a:t>
            </a:r>
            <a:r>
              <a:rPr lang="en-US" altLang="zh-TW" sz="2800" dirty="0">
                <a:solidFill>
                  <a:srgbClr val="FF0000"/>
                </a:solidFill>
                <a:ea typeface="新細明體" charset="-120"/>
              </a:rPr>
              <a:t>a heterogeneous</a:t>
            </a:r>
            <a:r>
              <a:rPr lang="zh-TW" altLang="en-US" sz="2800" dirty="0">
                <a:solidFill>
                  <a:srgbClr val="FF0000"/>
                </a:solidFill>
                <a:ea typeface="新細明體" charset="-120"/>
              </a:rPr>
              <a:t>不同成分形成的</a:t>
            </a:r>
            <a:r>
              <a:rPr lang="en-US" altLang="zh-TW" sz="2800" dirty="0">
                <a:solidFill>
                  <a:srgbClr val="FF0000"/>
                </a:solidFill>
                <a:ea typeface="新細明體" charset="-120"/>
              </a:rPr>
              <a:t> environment </a:t>
            </a:r>
            <a:r>
              <a:rPr lang="en-US" altLang="zh-TW" sz="2800" dirty="0">
                <a:ea typeface="新細明體" charset="-120"/>
              </a:rPr>
              <a:t>of different machines, operating systems, and network architectures; </a:t>
            </a:r>
          </a:p>
          <a:p>
            <a:r>
              <a:rPr lang="en-US" altLang="zh-TW" sz="2800" dirty="0">
                <a:ea typeface="新細明體" charset="-120"/>
              </a:rPr>
              <a:t>the NFS specifications</a:t>
            </a:r>
            <a:r>
              <a:rPr lang="zh-TW" altLang="en-US" sz="2800" dirty="0">
                <a:ea typeface="新細明體" charset="-120"/>
              </a:rPr>
              <a:t>規格</a:t>
            </a:r>
            <a:r>
              <a:rPr lang="en-US" altLang="zh-TW" sz="2800" dirty="0">
                <a:ea typeface="新細明體" charset="-120"/>
              </a:rPr>
              <a:t> independent of these media</a:t>
            </a:r>
          </a:p>
          <a:p>
            <a:r>
              <a:rPr lang="en-US" altLang="zh-TW" sz="2800" dirty="0">
                <a:ea typeface="新細明體" charset="-120"/>
              </a:rPr>
              <a:t>This independence is achieved through the use of </a:t>
            </a:r>
            <a:r>
              <a:rPr lang="en-US" altLang="zh-TW" sz="2800" b="1" dirty="0">
                <a:solidFill>
                  <a:srgbClr val="FF0000"/>
                </a:solidFill>
                <a:ea typeface="新細明體" charset="-120"/>
              </a:rPr>
              <a:t>RPC</a:t>
            </a:r>
            <a:r>
              <a:rPr lang="en-US" altLang="zh-TW" sz="2800" dirty="0">
                <a:ea typeface="新細明體" charset="-120"/>
              </a:rPr>
              <a:t> </a:t>
            </a:r>
            <a:r>
              <a:rPr lang="en-US" altLang="zh-TW" sz="2800" dirty="0">
                <a:solidFill>
                  <a:srgbClr val="FF0000"/>
                </a:solidFill>
                <a:ea typeface="新細明體" charset="-120"/>
              </a:rPr>
              <a:t>primitives</a:t>
            </a:r>
            <a:r>
              <a:rPr lang="en-US" altLang="zh-TW" sz="2800" dirty="0">
                <a:ea typeface="新細明體" charset="-120"/>
              </a:rPr>
              <a:t> built on top of an </a:t>
            </a:r>
            <a:r>
              <a:rPr lang="en-US" altLang="zh-TW" sz="2800" b="1" dirty="0">
                <a:solidFill>
                  <a:srgbClr val="FF0000"/>
                </a:solidFill>
                <a:ea typeface="新細明體" charset="-120"/>
              </a:rPr>
              <a:t>External Data Representation (XDR) protocol </a:t>
            </a:r>
            <a:r>
              <a:rPr lang="en-US" altLang="zh-TW" sz="2800" dirty="0">
                <a:ea typeface="新細明體" charset="-120"/>
              </a:rPr>
              <a:t>used between two implementation-independent interfaces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91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491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491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155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>
                <a:ea typeface="新細明體" charset="-120"/>
              </a:rPr>
              <a:t>NFS (Cont.)</a:t>
            </a:r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6425" y="1033463"/>
            <a:ext cx="8370888" cy="4530725"/>
          </a:xfrm>
        </p:spPr>
        <p:txBody>
          <a:bodyPr/>
          <a:lstStyle/>
          <a:p>
            <a:r>
              <a:rPr lang="en-US" altLang="zh-TW" sz="2800" dirty="0">
                <a:ea typeface="新細明體" charset="-120"/>
              </a:rPr>
              <a:t>The NFS specification distinguishes between the services provided by a </a:t>
            </a:r>
            <a:r>
              <a:rPr lang="en-US" altLang="zh-TW" sz="2800" b="1" dirty="0">
                <a:solidFill>
                  <a:srgbClr val="FF0000"/>
                </a:solidFill>
                <a:ea typeface="新細明體" charset="-120"/>
              </a:rPr>
              <a:t>mount mechanism </a:t>
            </a:r>
            <a:r>
              <a:rPr lang="en-US" altLang="zh-TW" sz="2800" dirty="0">
                <a:ea typeface="新細明體" charset="-120"/>
              </a:rPr>
              <a:t>and the actual </a:t>
            </a:r>
            <a:r>
              <a:rPr lang="en-US" altLang="zh-TW" sz="2800" b="1" dirty="0">
                <a:solidFill>
                  <a:srgbClr val="FF0000"/>
                </a:solidFill>
                <a:ea typeface="新細明體" charset="-120"/>
              </a:rPr>
              <a:t>remote-file-access services</a:t>
            </a:r>
            <a:r>
              <a:rPr lang="en-US" altLang="zh-TW" sz="2800" dirty="0">
                <a:ea typeface="新細明體" charset="-120"/>
              </a:rPr>
              <a:t>.</a:t>
            </a:r>
          </a:p>
          <a:p>
            <a:r>
              <a:rPr lang="en-US" altLang="zh-TW" sz="2800" dirty="0">
                <a:ea typeface="新細明體" charset="-120"/>
              </a:rPr>
              <a:t>Accordingly, two separate protocols are specified for these services: </a:t>
            </a:r>
          </a:p>
          <a:p>
            <a:pPr lvl="1"/>
            <a:r>
              <a:rPr lang="en-US" altLang="zh-TW" sz="2800" dirty="0">
                <a:ea typeface="新細明體" charset="-120"/>
              </a:rPr>
              <a:t>a </a:t>
            </a:r>
            <a:r>
              <a:rPr lang="en-US" altLang="zh-TW" sz="2800" b="1" dirty="0">
                <a:solidFill>
                  <a:srgbClr val="FF0000"/>
                </a:solidFill>
                <a:ea typeface="新細明體" charset="-120"/>
              </a:rPr>
              <a:t>mount protocol </a:t>
            </a:r>
            <a:r>
              <a:rPr lang="en-US" altLang="zh-TW" sz="2800" dirty="0">
                <a:ea typeface="新細明體" charset="-120"/>
              </a:rPr>
              <a:t>and </a:t>
            </a:r>
          </a:p>
          <a:p>
            <a:pPr lvl="1"/>
            <a:r>
              <a:rPr lang="en-US" altLang="zh-TW" sz="2800" dirty="0">
                <a:ea typeface="新細明體" charset="-120"/>
              </a:rPr>
              <a:t>an </a:t>
            </a:r>
            <a:r>
              <a:rPr lang="en-US" altLang="zh-TW" sz="2800" dirty="0">
                <a:solidFill>
                  <a:srgbClr val="FF0000"/>
                </a:solidFill>
                <a:ea typeface="新細明體" charset="-120"/>
              </a:rPr>
              <a:t>NFS protocol </a:t>
            </a:r>
            <a:r>
              <a:rPr lang="en-US" altLang="zh-TW" sz="2800" dirty="0">
                <a:ea typeface="新細明體" charset="-120"/>
              </a:rPr>
              <a:t>for remote file accesses.  </a:t>
            </a:r>
          </a:p>
          <a:p>
            <a:r>
              <a:rPr lang="en-US" altLang="zh-TW" sz="2800" dirty="0">
                <a:ea typeface="新細明體" charset="-120"/>
              </a:rPr>
              <a:t>The protocols are specified</a:t>
            </a:r>
            <a:r>
              <a:rPr lang="zh-TW" altLang="en-US" sz="2800" dirty="0">
                <a:ea typeface="新細明體" charset="-120"/>
              </a:rPr>
              <a:t>具體</a:t>
            </a:r>
            <a:r>
              <a:rPr lang="en-US" altLang="zh-TW" sz="2800" dirty="0">
                <a:ea typeface="新細明體" charset="-120"/>
              </a:rPr>
              <a:t> as </a:t>
            </a:r>
            <a:r>
              <a:rPr lang="en-US" altLang="zh-TW" sz="2800" dirty="0">
                <a:solidFill>
                  <a:srgbClr val="FF0000"/>
                </a:solidFill>
                <a:ea typeface="新細明體" charset="-120"/>
              </a:rPr>
              <a:t>sets of RPCs</a:t>
            </a:r>
            <a:r>
              <a:rPr lang="en-US" altLang="zh-TW" sz="2800" dirty="0">
                <a:ea typeface="新細明體" charset="-120"/>
              </a:rPr>
              <a:t>. </a:t>
            </a:r>
          </a:p>
          <a:p>
            <a:pPr lvl="1"/>
            <a:r>
              <a:rPr lang="en-US" altLang="zh-TW" sz="2800" dirty="0">
                <a:ea typeface="新細明體" charset="-120"/>
              </a:rPr>
              <a:t>These RPCs are the building blocks used to implement transparent remote file access.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01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501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501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000"/>
                                        <p:tgtEl>
                                          <p:spTgt spid="501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501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000"/>
                                        <p:tgtEl>
                                          <p:spTgt spid="501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179" grpId="0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>
                <a:ea typeface="新細明體" charset="-120"/>
              </a:rPr>
              <a:t>NFS Mount Protocol</a:t>
            </a:r>
          </a:p>
        </p:txBody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34503" y="1137148"/>
            <a:ext cx="8051800" cy="4884737"/>
          </a:xfrm>
        </p:spPr>
        <p:txBody>
          <a:bodyPr/>
          <a:lstStyle/>
          <a:p>
            <a:r>
              <a:rPr lang="en-US" altLang="zh-TW" dirty="0">
                <a:ea typeface="新細明體" charset="-120"/>
              </a:rPr>
              <a:t>The </a:t>
            </a:r>
            <a:r>
              <a:rPr lang="en-US" altLang="zh-TW" b="1" dirty="0">
                <a:solidFill>
                  <a:srgbClr val="FF0000"/>
                </a:solidFill>
                <a:ea typeface="新細明體" charset="-120"/>
              </a:rPr>
              <a:t>mount protocol </a:t>
            </a:r>
            <a:r>
              <a:rPr lang="en-US" altLang="zh-TW" dirty="0">
                <a:ea typeface="新細明體" charset="-120"/>
              </a:rPr>
              <a:t>establishes</a:t>
            </a:r>
            <a:r>
              <a:rPr lang="en-US" altLang="zh-TW" sz="2000" dirty="0">
                <a:ea typeface="新細明體" charset="-120"/>
              </a:rPr>
              <a:t> </a:t>
            </a:r>
            <a:r>
              <a:rPr lang="en-US" altLang="zh-TW" dirty="0">
                <a:ea typeface="新細明體" charset="-120"/>
              </a:rPr>
              <a:t>initial logical connection between a server and a client.</a:t>
            </a:r>
          </a:p>
          <a:p>
            <a:r>
              <a:rPr lang="en-US" altLang="zh-TW" dirty="0">
                <a:ea typeface="新細明體" charset="-120"/>
              </a:rPr>
              <a:t>A mount operation includes</a:t>
            </a:r>
            <a:r>
              <a:rPr lang="en-US" altLang="zh-TW" b="1" dirty="0">
                <a:solidFill>
                  <a:srgbClr val="FF0000"/>
                </a:solidFill>
                <a:ea typeface="新細明體" charset="-120"/>
              </a:rPr>
              <a:t> </a:t>
            </a:r>
          </a:p>
          <a:p>
            <a:pPr lvl="1"/>
            <a:r>
              <a:rPr lang="en-US" altLang="zh-TW" b="1" dirty="0">
                <a:solidFill>
                  <a:srgbClr val="FF0000"/>
                </a:solidFill>
                <a:ea typeface="新細明體" charset="-120"/>
              </a:rPr>
              <a:t>name of remote directory </a:t>
            </a:r>
            <a:r>
              <a:rPr lang="en-US" altLang="zh-TW" dirty="0">
                <a:ea typeface="新細明體" charset="-120"/>
              </a:rPr>
              <a:t>to be mounted and</a:t>
            </a:r>
          </a:p>
          <a:p>
            <a:pPr lvl="1"/>
            <a:r>
              <a:rPr lang="en-US" altLang="zh-TW" dirty="0">
                <a:ea typeface="新細明體" charset="-120"/>
              </a:rPr>
              <a:t> </a:t>
            </a:r>
            <a:r>
              <a:rPr lang="en-US" altLang="zh-TW" b="1" dirty="0">
                <a:solidFill>
                  <a:srgbClr val="FF0000"/>
                </a:solidFill>
                <a:ea typeface="新細明體" charset="-120"/>
              </a:rPr>
              <a:t>name of server machine</a:t>
            </a:r>
            <a:r>
              <a:rPr lang="en-US" altLang="zh-TW" dirty="0">
                <a:ea typeface="新細明體" charset="-120"/>
              </a:rPr>
              <a:t> storing it</a:t>
            </a:r>
          </a:p>
          <a:p>
            <a:r>
              <a:rPr lang="en-US" altLang="zh-TW" dirty="0">
                <a:ea typeface="新細明體" charset="-120"/>
              </a:rPr>
              <a:t>Mount request is mapped to corresponding RPC and forwarded to mount server running on server machine </a:t>
            </a:r>
          </a:p>
          <a:p>
            <a:r>
              <a:rPr lang="en-US" altLang="zh-TW" dirty="0">
                <a:ea typeface="新細明體" charset="-120"/>
              </a:rPr>
              <a:t>The server maintains an </a:t>
            </a:r>
            <a:r>
              <a:rPr lang="en-US" altLang="zh-TW" b="1" dirty="0">
                <a:solidFill>
                  <a:srgbClr val="FF0000"/>
                </a:solidFill>
                <a:ea typeface="新細明體" charset="-120"/>
              </a:rPr>
              <a:t>export list</a:t>
            </a:r>
            <a:r>
              <a:rPr lang="en-US" altLang="zh-TW" dirty="0">
                <a:ea typeface="新細明體" charset="-120"/>
              </a:rPr>
              <a:t> – specifies local file systems that server exports for mounting, along with names of machines that are permitted to mount them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12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512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512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000"/>
                                        <p:tgtEl>
                                          <p:spTgt spid="512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512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1000"/>
                                        <p:tgtEl>
                                          <p:spTgt spid="512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03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>
                <a:ea typeface="新細明體" charset="-120"/>
              </a:rPr>
              <a:t>NFS Mount Protocol</a:t>
            </a:r>
          </a:p>
        </p:txBody>
      </p:sp>
      <p:sp>
        <p:nvSpPr>
          <p:cNvPr id="522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92163" y="979488"/>
            <a:ext cx="7820025" cy="4884737"/>
          </a:xfrm>
        </p:spPr>
        <p:txBody>
          <a:bodyPr/>
          <a:lstStyle/>
          <a:p>
            <a:r>
              <a:rPr lang="en-US" altLang="zh-TW" sz="2400" dirty="0">
                <a:ea typeface="新細明體" charset="-120"/>
              </a:rPr>
              <a:t>In Solaris, this list is the </a:t>
            </a:r>
            <a:r>
              <a:rPr lang="en-US" altLang="zh-TW" sz="2400" b="1" dirty="0">
                <a:solidFill>
                  <a:srgbClr val="FF0000"/>
                </a:solidFill>
                <a:ea typeface="新細明體" charset="-120"/>
              </a:rPr>
              <a:t>/etc/</a:t>
            </a:r>
            <a:r>
              <a:rPr lang="en-US" altLang="zh-TW" sz="2400" b="1" dirty="0" err="1">
                <a:solidFill>
                  <a:srgbClr val="FF0000"/>
                </a:solidFill>
                <a:ea typeface="新細明體" charset="-120"/>
              </a:rPr>
              <a:t>dfs</a:t>
            </a:r>
            <a:r>
              <a:rPr lang="en-US" altLang="zh-TW" sz="2400" b="1" dirty="0">
                <a:solidFill>
                  <a:srgbClr val="FF0000"/>
                </a:solidFill>
                <a:ea typeface="新細明體" charset="-120"/>
              </a:rPr>
              <a:t>/</a:t>
            </a:r>
            <a:r>
              <a:rPr lang="en-US" altLang="zh-TW" sz="2400" b="1" dirty="0" err="1">
                <a:solidFill>
                  <a:srgbClr val="FF0000"/>
                </a:solidFill>
                <a:ea typeface="新細明體" charset="-120"/>
              </a:rPr>
              <a:t>dfstab</a:t>
            </a:r>
            <a:r>
              <a:rPr lang="en-US" altLang="zh-TW" sz="2400" dirty="0">
                <a:ea typeface="新細明體" charset="-120"/>
              </a:rPr>
              <a:t>, which can be edited only by a supervisor.</a:t>
            </a:r>
          </a:p>
          <a:p>
            <a:r>
              <a:rPr lang="en-US" altLang="zh-TW" sz="2400" dirty="0">
                <a:ea typeface="新細明體" charset="-120"/>
              </a:rPr>
              <a:t>Any </a:t>
            </a:r>
            <a:r>
              <a:rPr lang="en-US" altLang="zh-TW" sz="2400" b="1" dirty="0">
                <a:solidFill>
                  <a:srgbClr val="FF0000"/>
                </a:solidFill>
                <a:ea typeface="新細明體" charset="-120"/>
              </a:rPr>
              <a:t>directory</a:t>
            </a:r>
            <a:r>
              <a:rPr lang="en-US" altLang="zh-TW" sz="2400" dirty="0">
                <a:ea typeface="新細明體" charset="-120"/>
              </a:rPr>
              <a:t> within an exported file system can be mounted by an accredited machine.</a:t>
            </a:r>
          </a:p>
          <a:p>
            <a:r>
              <a:rPr lang="en-US" altLang="zh-TW" sz="2400" dirty="0">
                <a:ea typeface="新細明體" charset="-120"/>
              </a:rPr>
              <a:t>A </a:t>
            </a:r>
            <a:r>
              <a:rPr lang="en-US" altLang="zh-TW" sz="2400" dirty="0">
                <a:solidFill>
                  <a:srgbClr val="FF0000"/>
                </a:solidFill>
                <a:ea typeface="新細明體" charset="-120"/>
              </a:rPr>
              <a:t>component unit </a:t>
            </a:r>
            <a:r>
              <a:rPr lang="en-US" altLang="zh-TW" sz="2400" dirty="0">
                <a:ea typeface="新細明體" charset="-120"/>
              </a:rPr>
              <a:t>is such a directory.</a:t>
            </a:r>
          </a:p>
          <a:p>
            <a:r>
              <a:rPr lang="en-US" altLang="zh-TW" sz="2400" dirty="0">
                <a:ea typeface="新細明體" charset="-120"/>
              </a:rPr>
              <a:t>Following a mount request that conforms to its export list, the server returns a </a:t>
            </a:r>
            <a:r>
              <a:rPr lang="en-US" altLang="zh-TW" sz="2400" b="1" dirty="0">
                <a:solidFill>
                  <a:srgbClr val="FF0000"/>
                </a:solidFill>
                <a:ea typeface="新細明體" charset="-120"/>
              </a:rPr>
              <a:t>file handle </a:t>
            </a:r>
            <a:r>
              <a:rPr lang="en-US" altLang="zh-TW" sz="2400" dirty="0">
                <a:ea typeface="新細明體" charset="-120"/>
              </a:rPr>
              <a:t>— a key for further accesses</a:t>
            </a:r>
          </a:p>
          <a:p>
            <a:r>
              <a:rPr lang="en-US" altLang="zh-TW" sz="2400" dirty="0">
                <a:ea typeface="新細明體" charset="-120"/>
              </a:rPr>
              <a:t>In UNIX terms, the file handle consists of a </a:t>
            </a:r>
            <a:r>
              <a:rPr lang="en-US" altLang="zh-TW" sz="2400" b="1" dirty="0">
                <a:solidFill>
                  <a:srgbClr val="FF0000"/>
                </a:solidFill>
                <a:ea typeface="新細明體" charset="-120"/>
              </a:rPr>
              <a:t>file-system identifier</a:t>
            </a:r>
            <a:r>
              <a:rPr lang="en-US" altLang="zh-TW" sz="2400" dirty="0">
                <a:ea typeface="新細明體" charset="-120"/>
              </a:rPr>
              <a:t>, and </a:t>
            </a:r>
            <a:r>
              <a:rPr lang="en-US" altLang="zh-TW" sz="2400" b="1" dirty="0">
                <a:solidFill>
                  <a:srgbClr val="FF0000"/>
                </a:solidFill>
                <a:ea typeface="新細明體" charset="-120"/>
              </a:rPr>
              <a:t>an </a:t>
            </a:r>
            <a:r>
              <a:rPr lang="en-US" altLang="zh-TW" sz="2400" b="1" dirty="0" err="1">
                <a:solidFill>
                  <a:srgbClr val="FF0000"/>
                </a:solidFill>
                <a:ea typeface="新細明體" charset="-120"/>
              </a:rPr>
              <a:t>inode</a:t>
            </a:r>
            <a:r>
              <a:rPr lang="en-US" altLang="zh-TW" sz="2400" b="1" dirty="0">
                <a:solidFill>
                  <a:srgbClr val="FF0000"/>
                </a:solidFill>
                <a:ea typeface="新細明體" charset="-120"/>
              </a:rPr>
              <a:t> number </a:t>
            </a:r>
            <a:r>
              <a:rPr lang="en-US" altLang="zh-TW" sz="2400" dirty="0">
                <a:ea typeface="新細明體" charset="-120"/>
              </a:rPr>
              <a:t>to identify the mounted directory within the exported file system</a:t>
            </a:r>
          </a:p>
          <a:p>
            <a:r>
              <a:rPr lang="en-US" altLang="zh-TW" sz="2400" dirty="0">
                <a:ea typeface="新細明體" charset="-120"/>
              </a:rPr>
              <a:t>The mount operation changes only the user’s view and does not affect the server side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22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22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22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22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22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22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227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>
                <a:ea typeface="新細明體" charset="-120"/>
              </a:rPr>
              <a:t>Layered File System</a:t>
            </a:r>
          </a:p>
        </p:txBody>
      </p:sp>
      <p:pic>
        <p:nvPicPr>
          <p:cNvPr id="7171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921712" y="998373"/>
            <a:ext cx="3021888" cy="55852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>
                <a:ea typeface="新細明體" charset="-120"/>
              </a:rPr>
              <a:t>NFS Protocol</a:t>
            </a:r>
          </a:p>
        </p:txBody>
      </p:sp>
      <p:sp>
        <p:nvSpPr>
          <p:cNvPr id="532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6425" y="1050925"/>
            <a:ext cx="8288338" cy="4530725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zh-TW" sz="2800" dirty="0">
                <a:ea typeface="新細明體" charset="-120"/>
              </a:rPr>
              <a:t>The NFS protocol provides </a:t>
            </a:r>
            <a:r>
              <a:rPr lang="en-US" altLang="zh-TW" sz="2800" dirty="0">
                <a:solidFill>
                  <a:srgbClr val="FF0000"/>
                </a:solidFill>
                <a:ea typeface="新細明體" charset="-120"/>
              </a:rPr>
              <a:t>a set of RPCs for remote file operations.</a:t>
            </a:r>
            <a:r>
              <a:rPr lang="en-US" altLang="zh-TW" sz="2800" dirty="0">
                <a:ea typeface="新細明體" charset="-120"/>
              </a:rPr>
              <a:t>  </a:t>
            </a:r>
          </a:p>
          <a:p>
            <a:pPr>
              <a:lnSpc>
                <a:spcPct val="90000"/>
              </a:lnSpc>
            </a:pPr>
            <a:r>
              <a:rPr lang="en-US" altLang="zh-TW" sz="2800" dirty="0">
                <a:ea typeface="新細明體" charset="-120"/>
              </a:rPr>
              <a:t>The procedures support the following operations:</a:t>
            </a:r>
          </a:p>
          <a:p>
            <a:pPr lvl="1">
              <a:lnSpc>
                <a:spcPct val="90000"/>
              </a:lnSpc>
            </a:pPr>
            <a:r>
              <a:rPr lang="en-US" altLang="zh-TW" dirty="0">
                <a:ea typeface="新細明體" charset="-120"/>
              </a:rPr>
              <a:t>searching for a file within a directory </a:t>
            </a:r>
          </a:p>
          <a:p>
            <a:pPr lvl="1">
              <a:lnSpc>
                <a:spcPct val="90000"/>
              </a:lnSpc>
            </a:pPr>
            <a:r>
              <a:rPr lang="en-US" altLang="zh-TW" dirty="0">
                <a:ea typeface="新細明體" charset="-120"/>
              </a:rPr>
              <a:t>reading a set of directory entries </a:t>
            </a:r>
          </a:p>
          <a:p>
            <a:pPr lvl="1">
              <a:lnSpc>
                <a:spcPct val="90000"/>
              </a:lnSpc>
            </a:pPr>
            <a:r>
              <a:rPr lang="en-US" altLang="zh-TW" dirty="0">
                <a:ea typeface="新細明體" charset="-120"/>
              </a:rPr>
              <a:t>manipulating links and directories </a:t>
            </a:r>
          </a:p>
          <a:p>
            <a:pPr lvl="1">
              <a:lnSpc>
                <a:spcPct val="90000"/>
              </a:lnSpc>
            </a:pPr>
            <a:r>
              <a:rPr lang="en-US" altLang="zh-TW" dirty="0">
                <a:ea typeface="新細明體" charset="-120"/>
              </a:rPr>
              <a:t>accessing file attributes</a:t>
            </a:r>
          </a:p>
          <a:p>
            <a:pPr lvl="1">
              <a:lnSpc>
                <a:spcPct val="90000"/>
              </a:lnSpc>
            </a:pPr>
            <a:r>
              <a:rPr lang="en-US" altLang="zh-TW" dirty="0">
                <a:ea typeface="新細明體" charset="-120"/>
              </a:rPr>
              <a:t>reading and writing files</a:t>
            </a:r>
          </a:p>
          <a:p>
            <a:pPr>
              <a:lnSpc>
                <a:spcPct val="90000"/>
              </a:lnSpc>
            </a:pPr>
            <a:r>
              <a:rPr lang="en-US" altLang="zh-TW" sz="2800" dirty="0">
                <a:ea typeface="新細明體" charset="-120"/>
              </a:rPr>
              <a:t>These procedures can be invoked only after a file handle for the remotely mounted directory has been established.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32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32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32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532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532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532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32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32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251" grpId="0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>
                <a:ea typeface="新細明體" charset="-120"/>
              </a:rPr>
              <a:t>NFS Protocol</a:t>
            </a:r>
          </a:p>
        </p:txBody>
      </p:sp>
      <p:sp>
        <p:nvSpPr>
          <p:cNvPr id="542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22300" y="1230981"/>
            <a:ext cx="8405813" cy="4530725"/>
          </a:xfrm>
        </p:spPr>
        <p:txBody>
          <a:bodyPr/>
          <a:lstStyle/>
          <a:p>
            <a:r>
              <a:rPr lang="en-US" altLang="zh-TW" dirty="0">
                <a:ea typeface="新細明體" charset="-120"/>
              </a:rPr>
              <a:t>NFS servers are </a:t>
            </a:r>
            <a:r>
              <a:rPr lang="en-US" altLang="zh-TW" b="1" dirty="0">
                <a:solidFill>
                  <a:srgbClr val="FF0000"/>
                </a:solidFill>
                <a:ea typeface="新細明體" charset="-120"/>
              </a:rPr>
              <a:t>stateless</a:t>
            </a:r>
            <a:r>
              <a:rPr lang="en-US" altLang="zh-TW" dirty="0">
                <a:ea typeface="新細明體" charset="-120"/>
              </a:rPr>
              <a:t>; Servers do not maintain information about their clients from one access to another. Each request has to provide a full set of arguments.</a:t>
            </a:r>
          </a:p>
          <a:p>
            <a:r>
              <a:rPr lang="en-US" altLang="zh-TW" dirty="0">
                <a:ea typeface="新細明體" charset="-120"/>
              </a:rPr>
              <a:t>Every NFS request has a </a:t>
            </a:r>
            <a:r>
              <a:rPr lang="en-US" altLang="zh-TW" b="1" dirty="0">
                <a:solidFill>
                  <a:srgbClr val="FF0000"/>
                </a:solidFill>
                <a:ea typeface="新細明體" charset="-120"/>
              </a:rPr>
              <a:t>sequence number</a:t>
            </a:r>
            <a:r>
              <a:rPr lang="en-US" altLang="zh-TW" dirty="0">
                <a:ea typeface="新細明體" charset="-120"/>
              </a:rPr>
              <a:t>, allowing the server to determine if a request is duplicated or missed. </a:t>
            </a:r>
            <a:r>
              <a:rPr lang="zh-TW" altLang="en-US" dirty="0">
                <a:ea typeface="新細明體" charset="-120"/>
              </a:rPr>
              <a:t>是否有被處理過  或漏掉的</a:t>
            </a:r>
            <a:endParaRPr lang="en-US" altLang="zh-TW" dirty="0">
              <a:ea typeface="新細明體" charset="-120"/>
            </a:endParaRPr>
          </a:p>
          <a:p>
            <a:r>
              <a:rPr lang="en-US" altLang="zh-TW" dirty="0">
                <a:ea typeface="新細明體" charset="-120"/>
              </a:rPr>
              <a:t>Modified data must be committed to the server’s disk before results are returned to the client (lose advantages of caching)</a:t>
            </a:r>
          </a:p>
          <a:p>
            <a:r>
              <a:rPr lang="en-US" altLang="zh-TW" dirty="0">
                <a:ea typeface="新細明體" charset="-120"/>
              </a:rPr>
              <a:t>The NFS protocol </a:t>
            </a:r>
            <a:r>
              <a:rPr lang="en-US" altLang="zh-TW" b="1" dirty="0">
                <a:solidFill>
                  <a:srgbClr val="FF0000"/>
                </a:solidFill>
                <a:ea typeface="新細明體" charset="-120"/>
              </a:rPr>
              <a:t>does not </a:t>
            </a:r>
            <a:r>
              <a:rPr lang="en-US" altLang="zh-TW" dirty="0">
                <a:ea typeface="新細明體" charset="-120"/>
              </a:rPr>
              <a:t>provide concurrency-control mechanisms</a:t>
            </a:r>
            <a:r>
              <a:rPr lang="zh-TW" altLang="en-US" dirty="0">
                <a:ea typeface="新細明體" charset="-120"/>
              </a:rPr>
              <a:t>   較不知支援同時讀寫</a:t>
            </a:r>
            <a:endParaRPr lang="en-US" altLang="zh-TW" dirty="0">
              <a:ea typeface="新細明體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42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542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542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542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275" grpId="0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/>
          </p:nvPr>
        </p:nvSpPr>
        <p:spPr>
          <a:xfrm>
            <a:off x="906463" y="277813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zh-TW">
                <a:ea typeface="新細明體" charset="-120"/>
              </a:rPr>
              <a:t>Schematic View of NFS Architecture </a:t>
            </a:r>
            <a:endParaRPr lang="en-US" altLang="zh-TW" sz="2400">
              <a:ea typeface="新細明體" charset="-120"/>
            </a:endParaRPr>
          </a:p>
        </p:txBody>
      </p:sp>
      <p:pic>
        <p:nvPicPr>
          <p:cNvPr id="55299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43000" y="1104900"/>
            <a:ext cx="6469063" cy="4857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5300" name="矩形 3"/>
          <p:cNvSpPr>
            <a:spLocks noChangeArrowheads="1"/>
          </p:cNvSpPr>
          <p:nvPr/>
        </p:nvSpPr>
        <p:spPr bwMode="auto">
          <a:xfrm>
            <a:off x="2460625" y="3208338"/>
            <a:ext cx="1181100" cy="2860675"/>
          </a:xfrm>
          <a:prstGeom prst="rect">
            <a:avLst/>
          </a:prstGeom>
          <a:noFill/>
          <a:ln w="25400" algn="ctr">
            <a:solidFill>
              <a:srgbClr val="FF0000"/>
            </a:solidFill>
            <a:prstDash val="dash"/>
            <a:round/>
            <a:headEnd/>
            <a:tailEnd/>
          </a:ln>
        </p:spPr>
        <p:txBody>
          <a:bodyPr wrap="none"/>
          <a:lstStyle/>
          <a:p>
            <a:endParaRPr lang="zh-TW" altLang="en-US">
              <a:ea typeface="新細明體" charset="-120"/>
            </a:endParaRPr>
          </a:p>
        </p:txBody>
      </p:sp>
      <p:sp>
        <p:nvSpPr>
          <p:cNvPr id="55301" name="矩形 4"/>
          <p:cNvSpPr>
            <a:spLocks noChangeArrowheads="1"/>
          </p:cNvSpPr>
          <p:nvPr/>
        </p:nvSpPr>
        <p:spPr bwMode="auto">
          <a:xfrm>
            <a:off x="3760788" y="3227388"/>
            <a:ext cx="2357437" cy="2860675"/>
          </a:xfrm>
          <a:prstGeom prst="rect">
            <a:avLst/>
          </a:prstGeom>
          <a:noFill/>
          <a:ln w="25400" algn="ctr">
            <a:solidFill>
              <a:srgbClr val="FF0000"/>
            </a:solidFill>
            <a:prstDash val="dash"/>
            <a:round/>
            <a:headEnd/>
            <a:tailEnd/>
          </a:ln>
        </p:spPr>
        <p:txBody>
          <a:bodyPr wrap="none"/>
          <a:lstStyle/>
          <a:p>
            <a:endParaRPr lang="zh-TW" altLang="en-US">
              <a:ea typeface="新細明體" charset="-120"/>
            </a:endParaRPr>
          </a:p>
        </p:txBody>
      </p:sp>
      <p:sp>
        <p:nvSpPr>
          <p:cNvPr id="55302" name="矩形 5"/>
          <p:cNvSpPr>
            <a:spLocks noChangeArrowheads="1"/>
          </p:cNvSpPr>
          <p:nvPr/>
        </p:nvSpPr>
        <p:spPr bwMode="auto">
          <a:xfrm>
            <a:off x="2014538" y="2278063"/>
            <a:ext cx="5765800" cy="647700"/>
          </a:xfrm>
          <a:prstGeom prst="rect">
            <a:avLst/>
          </a:prstGeom>
          <a:noFill/>
          <a:ln w="25400" algn="ctr">
            <a:solidFill>
              <a:srgbClr val="FF0000"/>
            </a:solidFill>
            <a:prstDash val="dash"/>
            <a:round/>
            <a:headEnd/>
            <a:tailEnd/>
          </a:ln>
        </p:spPr>
        <p:txBody>
          <a:bodyPr wrap="none"/>
          <a:lstStyle/>
          <a:p>
            <a:endParaRPr lang="zh-TW" altLang="en-US">
              <a:ea typeface="新細明體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55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2000"/>
                                        <p:tgtEl>
                                          <p:spTgt spid="55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2000"/>
                                        <p:tgtEl>
                                          <p:spTgt spid="55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300" grpId="0" animBg="1"/>
      <p:bldP spid="55301" grpId="0" animBg="1"/>
      <p:bldP spid="55302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>
          <a:xfrm>
            <a:off x="-122606" y="363647"/>
            <a:ext cx="9692266" cy="457200"/>
          </a:xfrm>
        </p:spPr>
        <p:txBody>
          <a:bodyPr/>
          <a:lstStyle/>
          <a:p>
            <a:pPr eaLnBrk="1" hangingPunct="1"/>
            <a:r>
              <a:rPr lang="en-US" altLang="zh-TW" dirty="0">
                <a:ea typeface="新細明體" charset="-120"/>
              </a:rPr>
              <a:t>Three Major Layers of NFS Architecture </a:t>
            </a:r>
          </a:p>
        </p:txBody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9750" y="1100138"/>
            <a:ext cx="8337550" cy="4530725"/>
          </a:xfrm>
        </p:spPr>
        <p:txBody>
          <a:bodyPr/>
          <a:lstStyle/>
          <a:p>
            <a:r>
              <a:rPr lang="en-US" altLang="zh-TW" sz="2400" b="1" dirty="0">
                <a:solidFill>
                  <a:srgbClr val="FF0000"/>
                </a:solidFill>
                <a:ea typeface="新細明體" charset="-120"/>
              </a:rPr>
              <a:t>UNIX file-system interface </a:t>
            </a:r>
            <a:r>
              <a:rPr lang="en-US" altLang="zh-TW" sz="2400" dirty="0">
                <a:ea typeface="新細明體" charset="-120"/>
              </a:rPr>
              <a:t>(based on the </a:t>
            </a:r>
            <a:r>
              <a:rPr lang="en-US" altLang="zh-TW" sz="2400" b="1" dirty="0">
                <a:ea typeface="新細明體" charset="-120"/>
              </a:rPr>
              <a:t>open, read, write</a:t>
            </a:r>
            <a:r>
              <a:rPr lang="en-US" altLang="zh-TW" sz="2400" dirty="0">
                <a:ea typeface="新細明體" charset="-120"/>
              </a:rPr>
              <a:t>, and </a:t>
            </a:r>
            <a:r>
              <a:rPr lang="en-US" altLang="zh-TW" sz="2400" b="1" dirty="0">
                <a:ea typeface="新細明體" charset="-120"/>
              </a:rPr>
              <a:t>close</a:t>
            </a:r>
            <a:r>
              <a:rPr lang="en-US" altLang="zh-TW" sz="2400" dirty="0">
                <a:ea typeface="新細明體" charset="-120"/>
              </a:rPr>
              <a:t> calls, and </a:t>
            </a:r>
            <a:r>
              <a:rPr lang="en-US" altLang="zh-TW" sz="2400" b="1" dirty="0">
                <a:ea typeface="新細明體" charset="-120"/>
              </a:rPr>
              <a:t>file descriptors</a:t>
            </a:r>
            <a:r>
              <a:rPr lang="en-US" altLang="zh-TW" sz="2400" dirty="0">
                <a:ea typeface="新細明體" charset="-120"/>
              </a:rPr>
              <a:t>)</a:t>
            </a:r>
          </a:p>
          <a:p>
            <a:r>
              <a:rPr lang="en-US" altLang="zh-TW" sz="2400" b="1" i="1" dirty="0">
                <a:solidFill>
                  <a:srgbClr val="FF0000"/>
                </a:solidFill>
                <a:ea typeface="新細明體" charset="-120"/>
              </a:rPr>
              <a:t>Virtual File System</a:t>
            </a:r>
            <a:r>
              <a:rPr lang="en-US" altLang="zh-TW" sz="2400" b="1" dirty="0">
                <a:solidFill>
                  <a:srgbClr val="FF0000"/>
                </a:solidFill>
                <a:ea typeface="新細明體" charset="-120"/>
              </a:rPr>
              <a:t> (VFS) layer </a:t>
            </a:r>
            <a:r>
              <a:rPr lang="en-US" altLang="zh-TW" sz="2400" dirty="0">
                <a:ea typeface="新細明體" charset="-120"/>
              </a:rPr>
              <a:t>– distinguishes local files from remote ones, and local files are further distinguished according to their file-system types</a:t>
            </a:r>
          </a:p>
          <a:p>
            <a:pPr lvl="1"/>
            <a:r>
              <a:rPr lang="en-US" altLang="zh-TW" sz="2400" dirty="0">
                <a:ea typeface="新細明體" charset="-120"/>
              </a:rPr>
              <a:t>The VFS activates file-system-specific operations to handle </a:t>
            </a:r>
            <a:r>
              <a:rPr lang="en-US" altLang="zh-TW" sz="2400" b="1" dirty="0">
                <a:solidFill>
                  <a:srgbClr val="FF0000"/>
                </a:solidFill>
                <a:ea typeface="新細明體" charset="-120"/>
              </a:rPr>
              <a:t>local requests </a:t>
            </a:r>
            <a:r>
              <a:rPr lang="en-US" altLang="zh-TW" sz="2400" dirty="0">
                <a:ea typeface="新細明體" charset="-120"/>
              </a:rPr>
              <a:t>according to their file-system types </a:t>
            </a:r>
          </a:p>
          <a:p>
            <a:pPr lvl="1"/>
            <a:r>
              <a:rPr lang="en-US" altLang="zh-TW" sz="2400" dirty="0">
                <a:ea typeface="新細明體" charset="-120"/>
              </a:rPr>
              <a:t>Calls the NFS protocol procedures for </a:t>
            </a:r>
            <a:r>
              <a:rPr lang="en-US" altLang="zh-TW" sz="2400" b="1" dirty="0">
                <a:solidFill>
                  <a:srgbClr val="FF0000"/>
                </a:solidFill>
                <a:ea typeface="新細明體" charset="-120"/>
              </a:rPr>
              <a:t>remote requests</a:t>
            </a:r>
          </a:p>
          <a:p>
            <a:r>
              <a:rPr lang="en-US" altLang="zh-TW" sz="2400" b="1" dirty="0">
                <a:solidFill>
                  <a:srgbClr val="FF0000"/>
                </a:solidFill>
                <a:ea typeface="新細明體" charset="-120"/>
              </a:rPr>
              <a:t>NFS service layer </a:t>
            </a:r>
            <a:r>
              <a:rPr lang="en-US" altLang="zh-TW" sz="2400" dirty="0">
                <a:ea typeface="新細明體" charset="-120"/>
              </a:rPr>
              <a:t>– bottom layer of the architecture</a:t>
            </a:r>
          </a:p>
          <a:p>
            <a:pPr lvl="1"/>
            <a:r>
              <a:rPr lang="en-US" altLang="zh-TW" sz="2400" dirty="0">
                <a:ea typeface="新細明體" charset="-120"/>
              </a:rPr>
              <a:t>Implements the NFS protocol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63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563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pTgt spid="563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000"/>
                                        <p:tgtEl>
                                          <p:spTgt spid="563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563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323" grpId="0" uiExpand="1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title"/>
          </p:nvPr>
        </p:nvSpPr>
        <p:spPr>
          <a:xfrm>
            <a:off x="1335088" y="346075"/>
            <a:ext cx="7219950" cy="457200"/>
          </a:xfrm>
        </p:spPr>
        <p:txBody>
          <a:bodyPr/>
          <a:lstStyle/>
          <a:p>
            <a:pPr eaLnBrk="1" hangingPunct="1"/>
            <a:r>
              <a:rPr lang="en-US" altLang="zh-TW">
                <a:ea typeface="新細明體" charset="-120"/>
              </a:rPr>
              <a:t>An illustration of NFS Architecture </a:t>
            </a:r>
          </a:p>
        </p:txBody>
      </p:sp>
      <p:sp>
        <p:nvSpPr>
          <p:cNvPr id="573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9750" y="868363"/>
            <a:ext cx="8604250" cy="4530725"/>
          </a:xfrm>
        </p:spPr>
        <p:txBody>
          <a:bodyPr/>
          <a:lstStyle/>
          <a:p>
            <a:r>
              <a:rPr lang="en-US" altLang="zh-TW" sz="2400" dirty="0">
                <a:ea typeface="新細明體" charset="-120"/>
              </a:rPr>
              <a:t>NFS is</a:t>
            </a:r>
            <a:r>
              <a:rPr lang="zh-TW" altLang="en-US" sz="2400" dirty="0">
                <a:ea typeface="新細明體" charset="-120"/>
              </a:rPr>
              <a:t> </a:t>
            </a:r>
            <a:r>
              <a:rPr lang="en-US" altLang="zh-TW" sz="2400" dirty="0">
                <a:ea typeface="新細明體" charset="-120"/>
              </a:rPr>
              <a:t>integrated into the OS via a </a:t>
            </a:r>
            <a:r>
              <a:rPr lang="en-US" altLang="zh-TW" sz="2400" b="1" dirty="0">
                <a:solidFill>
                  <a:srgbClr val="FF0000"/>
                </a:solidFill>
                <a:ea typeface="新細明體" charset="-120"/>
              </a:rPr>
              <a:t>VFS</a:t>
            </a:r>
            <a:r>
              <a:rPr lang="en-US" altLang="zh-TW" sz="2400" dirty="0">
                <a:ea typeface="新細明體" charset="-120"/>
              </a:rPr>
              <a:t>.</a:t>
            </a:r>
          </a:p>
          <a:p>
            <a:r>
              <a:rPr lang="en-US" altLang="zh-TW" sz="2400" dirty="0">
                <a:ea typeface="新細明體" charset="-120"/>
              </a:rPr>
              <a:t>Let’s trace how the operation on an already open remote file is handled.</a:t>
            </a:r>
          </a:p>
          <a:p>
            <a:r>
              <a:rPr lang="en-US" altLang="zh-TW" sz="2400" dirty="0">
                <a:ea typeface="新細明體" charset="-120"/>
              </a:rPr>
              <a:t>The client initiates the operation with a regular system call. </a:t>
            </a:r>
            <a:r>
              <a:rPr lang="zh-TW" altLang="en-US" sz="2400" dirty="0">
                <a:ea typeface="新細明體" charset="-120"/>
              </a:rPr>
              <a:t>如</a:t>
            </a:r>
            <a:r>
              <a:rPr lang="en-US" altLang="zh-TW" sz="2400" dirty="0">
                <a:ea typeface="新細明體" charset="-120"/>
              </a:rPr>
              <a:t> read</a:t>
            </a:r>
            <a:r>
              <a:rPr lang="zh-TW" altLang="en-US" sz="2400" dirty="0">
                <a:ea typeface="新細明體" charset="-120"/>
              </a:rPr>
              <a:t>  </a:t>
            </a:r>
            <a:r>
              <a:rPr lang="en-US" altLang="zh-TW" sz="2400" dirty="0">
                <a:ea typeface="新細明體" charset="-120"/>
              </a:rPr>
              <a:t>write</a:t>
            </a:r>
          </a:p>
          <a:p>
            <a:r>
              <a:rPr lang="en-US" altLang="zh-TW" sz="2400" dirty="0">
                <a:ea typeface="新細明體" charset="-120"/>
              </a:rPr>
              <a:t>The </a:t>
            </a:r>
            <a:r>
              <a:rPr lang="en-US" altLang="zh-TW" sz="2400" b="1" dirty="0">
                <a:solidFill>
                  <a:srgbClr val="FF0000"/>
                </a:solidFill>
                <a:ea typeface="新細明體" charset="-120"/>
              </a:rPr>
              <a:t>OS layer </a:t>
            </a:r>
            <a:r>
              <a:rPr lang="en-US" altLang="zh-TW" sz="2400" dirty="0">
                <a:ea typeface="新細明體" charset="-120"/>
              </a:rPr>
              <a:t>maps this call to a VFS operation on the appropriate </a:t>
            </a:r>
            <a:r>
              <a:rPr lang="en-US" altLang="zh-TW" sz="2400" dirty="0" err="1">
                <a:ea typeface="新細明體" charset="-120"/>
              </a:rPr>
              <a:t>vnode</a:t>
            </a:r>
            <a:r>
              <a:rPr lang="en-US" altLang="zh-TW" sz="2400" dirty="0">
                <a:ea typeface="新細明體" charset="-120"/>
              </a:rPr>
              <a:t>.</a:t>
            </a:r>
          </a:p>
          <a:p>
            <a:r>
              <a:rPr lang="en-US" altLang="zh-TW" sz="2400" dirty="0">
                <a:ea typeface="新細明體" charset="-120"/>
              </a:rPr>
              <a:t>The </a:t>
            </a:r>
            <a:r>
              <a:rPr lang="en-US" altLang="zh-TW" sz="2400" b="1" dirty="0">
                <a:solidFill>
                  <a:srgbClr val="FF0000"/>
                </a:solidFill>
                <a:ea typeface="新細明體" charset="-120"/>
              </a:rPr>
              <a:t>VFS layer </a:t>
            </a:r>
            <a:r>
              <a:rPr lang="en-US" altLang="zh-TW" sz="2400" dirty="0">
                <a:ea typeface="新細明體" charset="-120"/>
              </a:rPr>
              <a:t>identifies the file as a remote one and invokes the appropriate NFS procedure.	</a:t>
            </a:r>
          </a:p>
          <a:p>
            <a:r>
              <a:rPr lang="en-US" altLang="zh-TW" sz="2400" dirty="0">
                <a:ea typeface="新細明體" charset="-120"/>
              </a:rPr>
              <a:t>An RPC call is made to the </a:t>
            </a:r>
            <a:r>
              <a:rPr lang="en-US" altLang="zh-TW" sz="2400" b="1" dirty="0">
                <a:solidFill>
                  <a:srgbClr val="FF0000"/>
                </a:solidFill>
                <a:ea typeface="新細明體" charset="-120"/>
              </a:rPr>
              <a:t>NFS service layer </a:t>
            </a:r>
            <a:r>
              <a:rPr lang="en-US" altLang="zh-TW" sz="2400" dirty="0">
                <a:ea typeface="新細明體" charset="-120"/>
              </a:rPr>
              <a:t>at the remote server. This call is reinjected</a:t>
            </a:r>
            <a:r>
              <a:rPr lang="zh-TW" altLang="en-US" sz="2400" dirty="0">
                <a:ea typeface="新細明體" charset="-120"/>
              </a:rPr>
              <a:t>再注入</a:t>
            </a:r>
            <a:r>
              <a:rPr lang="en-US" altLang="zh-TW" sz="2400" dirty="0">
                <a:ea typeface="新細明體" charset="-120"/>
              </a:rPr>
              <a:t> to the VFS layer on the remote system, which finds that it is local and invokes the appropriate file system operation.</a:t>
            </a:r>
          </a:p>
          <a:p>
            <a:r>
              <a:rPr lang="en-US" altLang="zh-TW" sz="2400" dirty="0">
                <a:ea typeface="新細明體" charset="-120"/>
              </a:rPr>
              <a:t>This path is retraced to return the results.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73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573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573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573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573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573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347" grpId="0" uiExpand="1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title"/>
          </p:nvPr>
        </p:nvSpPr>
        <p:spPr>
          <a:xfrm>
            <a:off x="906463" y="277813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zh-TW">
                <a:ea typeface="新細明體" charset="-120"/>
              </a:rPr>
              <a:t>Schematic View of NFS Architecture </a:t>
            </a:r>
            <a:endParaRPr lang="en-US" altLang="zh-TW" sz="2400">
              <a:ea typeface="新細明體" charset="-120"/>
            </a:endParaRPr>
          </a:p>
        </p:txBody>
      </p:sp>
      <p:pic>
        <p:nvPicPr>
          <p:cNvPr id="58371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43000" y="1231024"/>
            <a:ext cx="6469063" cy="4857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手繪多邊形 4"/>
          <p:cNvSpPr/>
          <p:nvPr/>
        </p:nvSpPr>
        <p:spPr bwMode="auto">
          <a:xfrm>
            <a:off x="3042745" y="1797269"/>
            <a:ext cx="3878317" cy="4051737"/>
          </a:xfrm>
          <a:custGeom>
            <a:avLst/>
            <a:gdLst>
              <a:gd name="connsiteX0" fmla="*/ 0 w 3928847"/>
              <a:gd name="connsiteY0" fmla="*/ 0 h 3626069"/>
              <a:gd name="connsiteX1" fmla="*/ 15765 w 3928847"/>
              <a:gd name="connsiteY1" fmla="*/ 977462 h 3626069"/>
              <a:gd name="connsiteX2" fmla="*/ 31531 w 3928847"/>
              <a:gd name="connsiteY2" fmla="*/ 1024759 h 3626069"/>
              <a:gd name="connsiteX3" fmla="*/ 78827 w 3928847"/>
              <a:gd name="connsiteY3" fmla="*/ 1040524 h 3626069"/>
              <a:gd name="connsiteX4" fmla="*/ 141889 w 3928847"/>
              <a:gd name="connsiteY4" fmla="*/ 1056290 h 3626069"/>
              <a:gd name="connsiteX5" fmla="*/ 189186 w 3928847"/>
              <a:gd name="connsiteY5" fmla="*/ 1072055 h 3626069"/>
              <a:gd name="connsiteX6" fmla="*/ 346841 w 3928847"/>
              <a:gd name="connsiteY6" fmla="*/ 1087821 h 3626069"/>
              <a:gd name="connsiteX7" fmla="*/ 1229710 w 3928847"/>
              <a:gd name="connsiteY7" fmla="*/ 1103586 h 3626069"/>
              <a:gd name="connsiteX8" fmla="*/ 1261241 w 3928847"/>
              <a:gd name="connsiteY8" fmla="*/ 3200400 h 3626069"/>
              <a:gd name="connsiteX9" fmla="*/ 1277007 w 3928847"/>
              <a:gd name="connsiteY9" fmla="*/ 3279228 h 3626069"/>
              <a:gd name="connsiteX10" fmla="*/ 1308538 w 3928847"/>
              <a:gd name="connsiteY10" fmla="*/ 3373821 h 3626069"/>
              <a:gd name="connsiteX11" fmla="*/ 1340069 w 3928847"/>
              <a:gd name="connsiteY11" fmla="*/ 3468414 h 3626069"/>
              <a:gd name="connsiteX12" fmla="*/ 1355834 w 3928847"/>
              <a:gd name="connsiteY12" fmla="*/ 3515711 h 3626069"/>
              <a:gd name="connsiteX13" fmla="*/ 1387365 w 3928847"/>
              <a:gd name="connsiteY13" fmla="*/ 3563007 h 3626069"/>
              <a:gd name="connsiteX14" fmla="*/ 1513489 w 3928847"/>
              <a:gd name="connsiteY14" fmla="*/ 3578773 h 3626069"/>
              <a:gd name="connsiteX15" fmla="*/ 1560786 w 3928847"/>
              <a:gd name="connsiteY15" fmla="*/ 3594538 h 3626069"/>
              <a:gd name="connsiteX16" fmla="*/ 1608083 w 3928847"/>
              <a:gd name="connsiteY16" fmla="*/ 3626069 h 3626069"/>
              <a:gd name="connsiteX17" fmla="*/ 2317531 w 3928847"/>
              <a:gd name="connsiteY17" fmla="*/ 3610304 h 3626069"/>
              <a:gd name="connsiteX18" fmla="*/ 2412124 w 3928847"/>
              <a:gd name="connsiteY18" fmla="*/ 3578773 h 3626069"/>
              <a:gd name="connsiteX19" fmla="*/ 2506717 w 3928847"/>
              <a:gd name="connsiteY19" fmla="*/ 3484180 h 3626069"/>
              <a:gd name="connsiteX20" fmla="*/ 2617076 w 3928847"/>
              <a:gd name="connsiteY20" fmla="*/ 3358055 h 3626069"/>
              <a:gd name="connsiteX21" fmla="*/ 2632841 w 3928847"/>
              <a:gd name="connsiteY21" fmla="*/ 3121573 h 3626069"/>
              <a:gd name="connsiteX22" fmla="*/ 2648607 w 3928847"/>
              <a:gd name="connsiteY22" fmla="*/ 3026980 h 3626069"/>
              <a:gd name="connsiteX23" fmla="*/ 2664372 w 3928847"/>
              <a:gd name="connsiteY23" fmla="*/ 2869324 h 3626069"/>
              <a:gd name="connsiteX24" fmla="*/ 2680138 w 3928847"/>
              <a:gd name="connsiteY24" fmla="*/ 914400 h 3626069"/>
              <a:gd name="connsiteX25" fmla="*/ 2743200 w 3928847"/>
              <a:gd name="connsiteY25" fmla="*/ 835573 h 3626069"/>
              <a:gd name="connsiteX26" fmla="*/ 2758965 w 3928847"/>
              <a:gd name="connsiteY26" fmla="*/ 788276 h 3626069"/>
              <a:gd name="connsiteX27" fmla="*/ 2853558 w 3928847"/>
              <a:gd name="connsiteY27" fmla="*/ 709449 h 3626069"/>
              <a:gd name="connsiteX28" fmla="*/ 2948152 w 3928847"/>
              <a:gd name="connsiteY28" fmla="*/ 677918 h 3626069"/>
              <a:gd name="connsiteX29" fmla="*/ 3058510 w 3928847"/>
              <a:gd name="connsiteY29" fmla="*/ 646386 h 3626069"/>
              <a:gd name="connsiteX30" fmla="*/ 3563007 w 3928847"/>
              <a:gd name="connsiteY30" fmla="*/ 677918 h 3626069"/>
              <a:gd name="connsiteX31" fmla="*/ 3610303 w 3928847"/>
              <a:gd name="connsiteY31" fmla="*/ 693683 h 3626069"/>
              <a:gd name="connsiteX32" fmla="*/ 3657600 w 3928847"/>
              <a:gd name="connsiteY32" fmla="*/ 725214 h 3626069"/>
              <a:gd name="connsiteX33" fmla="*/ 3720662 w 3928847"/>
              <a:gd name="connsiteY33" fmla="*/ 819807 h 3626069"/>
              <a:gd name="connsiteX34" fmla="*/ 3752193 w 3928847"/>
              <a:gd name="connsiteY34" fmla="*/ 867104 h 3626069"/>
              <a:gd name="connsiteX35" fmla="*/ 3799489 w 3928847"/>
              <a:gd name="connsiteY35" fmla="*/ 914400 h 3626069"/>
              <a:gd name="connsiteX36" fmla="*/ 3831021 w 3928847"/>
              <a:gd name="connsiteY36" fmla="*/ 1008993 h 3626069"/>
              <a:gd name="connsiteX37" fmla="*/ 3846786 w 3928847"/>
              <a:gd name="connsiteY37" fmla="*/ 1072055 h 3626069"/>
              <a:gd name="connsiteX38" fmla="*/ 3878317 w 3928847"/>
              <a:gd name="connsiteY38" fmla="*/ 1166649 h 3626069"/>
              <a:gd name="connsiteX39" fmla="*/ 3894083 w 3928847"/>
              <a:gd name="connsiteY39" fmla="*/ 1986455 h 3626069"/>
              <a:gd name="connsiteX40" fmla="*/ 3909848 w 3928847"/>
              <a:gd name="connsiteY40" fmla="*/ 2191407 h 3626069"/>
              <a:gd name="connsiteX41" fmla="*/ 3925614 w 3928847"/>
              <a:gd name="connsiteY41" fmla="*/ 2506718 h 3626069"/>
              <a:gd name="connsiteX42" fmla="*/ 3925614 w 3928847"/>
              <a:gd name="connsiteY42" fmla="*/ 3011214 h 3626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3928847" h="3626069">
                <a:moveTo>
                  <a:pt x="0" y="0"/>
                </a:moveTo>
                <a:cubicBezTo>
                  <a:pt x="5255" y="325821"/>
                  <a:pt x="5743" y="651753"/>
                  <a:pt x="15765" y="977462"/>
                </a:cubicBezTo>
                <a:cubicBezTo>
                  <a:pt x="16276" y="994073"/>
                  <a:pt x="19780" y="1013008"/>
                  <a:pt x="31531" y="1024759"/>
                </a:cubicBezTo>
                <a:cubicBezTo>
                  <a:pt x="43282" y="1036510"/>
                  <a:pt x="62848" y="1035959"/>
                  <a:pt x="78827" y="1040524"/>
                </a:cubicBezTo>
                <a:cubicBezTo>
                  <a:pt x="99661" y="1046477"/>
                  <a:pt x="121055" y="1050337"/>
                  <a:pt x="141889" y="1056290"/>
                </a:cubicBezTo>
                <a:cubicBezTo>
                  <a:pt x="157868" y="1060855"/>
                  <a:pt x="172761" y="1069528"/>
                  <a:pt x="189186" y="1072055"/>
                </a:cubicBezTo>
                <a:cubicBezTo>
                  <a:pt x="241386" y="1080086"/>
                  <a:pt x="294051" y="1086221"/>
                  <a:pt x="346841" y="1087821"/>
                </a:cubicBezTo>
                <a:cubicBezTo>
                  <a:pt x="641043" y="1096736"/>
                  <a:pt x="935420" y="1098331"/>
                  <a:pt x="1229710" y="1103586"/>
                </a:cubicBezTo>
                <a:cubicBezTo>
                  <a:pt x="1461899" y="1800139"/>
                  <a:pt x="1229947" y="1088063"/>
                  <a:pt x="1261241" y="3200400"/>
                </a:cubicBezTo>
                <a:cubicBezTo>
                  <a:pt x="1261638" y="3227193"/>
                  <a:pt x="1269956" y="3253376"/>
                  <a:pt x="1277007" y="3279228"/>
                </a:cubicBezTo>
                <a:cubicBezTo>
                  <a:pt x="1285752" y="3311293"/>
                  <a:pt x="1298028" y="3342290"/>
                  <a:pt x="1308538" y="3373821"/>
                </a:cubicBezTo>
                <a:lnTo>
                  <a:pt x="1340069" y="3468414"/>
                </a:lnTo>
                <a:cubicBezTo>
                  <a:pt x="1345324" y="3484180"/>
                  <a:pt x="1346616" y="3501884"/>
                  <a:pt x="1355834" y="3515711"/>
                </a:cubicBezTo>
                <a:cubicBezTo>
                  <a:pt x="1366344" y="3531476"/>
                  <a:pt x="1369773" y="3555970"/>
                  <a:pt x="1387365" y="3563007"/>
                </a:cubicBezTo>
                <a:cubicBezTo>
                  <a:pt x="1426703" y="3578742"/>
                  <a:pt x="1471448" y="3573518"/>
                  <a:pt x="1513489" y="3578773"/>
                </a:cubicBezTo>
                <a:cubicBezTo>
                  <a:pt x="1529255" y="3584028"/>
                  <a:pt x="1545922" y="3587106"/>
                  <a:pt x="1560786" y="3594538"/>
                </a:cubicBezTo>
                <a:cubicBezTo>
                  <a:pt x="1577734" y="3603012"/>
                  <a:pt x="1589139" y="3625674"/>
                  <a:pt x="1608083" y="3626069"/>
                </a:cubicBezTo>
                <a:lnTo>
                  <a:pt x="2317531" y="3610304"/>
                </a:lnTo>
                <a:cubicBezTo>
                  <a:pt x="2349062" y="3599794"/>
                  <a:pt x="2388622" y="3602275"/>
                  <a:pt x="2412124" y="3578773"/>
                </a:cubicBezTo>
                <a:cubicBezTo>
                  <a:pt x="2443655" y="3547242"/>
                  <a:pt x="2481982" y="3521283"/>
                  <a:pt x="2506717" y="3484180"/>
                </a:cubicBezTo>
                <a:cubicBezTo>
                  <a:pt x="2580289" y="3373820"/>
                  <a:pt x="2538248" y="3410607"/>
                  <a:pt x="2617076" y="3358055"/>
                </a:cubicBezTo>
                <a:cubicBezTo>
                  <a:pt x="2622331" y="3279228"/>
                  <a:pt x="2625351" y="3200219"/>
                  <a:pt x="2632841" y="3121573"/>
                </a:cubicBezTo>
                <a:cubicBezTo>
                  <a:pt x="2635872" y="3089751"/>
                  <a:pt x="2644642" y="3058699"/>
                  <a:pt x="2648607" y="3026980"/>
                </a:cubicBezTo>
                <a:cubicBezTo>
                  <a:pt x="2655158" y="2974574"/>
                  <a:pt x="2659117" y="2921876"/>
                  <a:pt x="2664372" y="2869324"/>
                </a:cubicBezTo>
                <a:cubicBezTo>
                  <a:pt x="2669627" y="2217683"/>
                  <a:pt x="2669877" y="1565982"/>
                  <a:pt x="2680138" y="914400"/>
                </a:cubicBezTo>
                <a:cubicBezTo>
                  <a:pt x="2680946" y="863094"/>
                  <a:pt x="2705962" y="860398"/>
                  <a:pt x="2743200" y="835573"/>
                </a:cubicBezTo>
                <a:cubicBezTo>
                  <a:pt x="2748455" y="819807"/>
                  <a:pt x="2749747" y="802103"/>
                  <a:pt x="2758965" y="788276"/>
                </a:cubicBezTo>
                <a:cubicBezTo>
                  <a:pt x="2774596" y="764830"/>
                  <a:pt x="2826008" y="721693"/>
                  <a:pt x="2853558" y="709449"/>
                </a:cubicBezTo>
                <a:cubicBezTo>
                  <a:pt x="2883930" y="695950"/>
                  <a:pt x="2916621" y="688429"/>
                  <a:pt x="2948152" y="677918"/>
                </a:cubicBezTo>
                <a:cubicBezTo>
                  <a:pt x="3016013" y="655297"/>
                  <a:pt x="2979314" y="666186"/>
                  <a:pt x="3058510" y="646386"/>
                </a:cubicBezTo>
                <a:cubicBezTo>
                  <a:pt x="3203629" y="651968"/>
                  <a:pt x="3402907" y="642340"/>
                  <a:pt x="3563007" y="677918"/>
                </a:cubicBezTo>
                <a:cubicBezTo>
                  <a:pt x="3579229" y="681523"/>
                  <a:pt x="3594538" y="688428"/>
                  <a:pt x="3610303" y="693683"/>
                </a:cubicBezTo>
                <a:cubicBezTo>
                  <a:pt x="3626069" y="704193"/>
                  <a:pt x="3645123" y="710954"/>
                  <a:pt x="3657600" y="725214"/>
                </a:cubicBezTo>
                <a:cubicBezTo>
                  <a:pt x="3682554" y="753733"/>
                  <a:pt x="3699641" y="788276"/>
                  <a:pt x="3720662" y="819807"/>
                </a:cubicBezTo>
                <a:cubicBezTo>
                  <a:pt x="3731172" y="835573"/>
                  <a:pt x="3738795" y="853706"/>
                  <a:pt x="3752193" y="867104"/>
                </a:cubicBezTo>
                <a:lnTo>
                  <a:pt x="3799489" y="914400"/>
                </a:lnTo>
                <a:cubicBezTo>
                  <a:pt x="3810000" y="945931"/>
                  <a:pt x="3822960" y="976749"/>
                  <a:pt x="3831021" y="1008993"/>
                </a:cubicBezTo>
                <a:cubicBezTo>
                  <a:pt x="3836276" y="1030014"/>
                  <a:pt x="3840560" y="1051301"/>
                  <a:pt x="3846786" y="1072055"/>
                </a:cubicBezTo>
                <a:cubicBezTo>
                  <a:pt x="3856336" y="1103890"/>
                  <a:pt x="3878317" y="1166649"/>
                  <a:pt x="3878317" y="1166649"/>
                </a:cubicBezTo>
                <a:cubicBezTo>
                  <a:pt x="3883572" y="1439918"/>
                  <a:pt x="3885677" y="1713265"/>
                  <a:pt x="3894083" y="1986455"/>
                </a:cubicBezTo>
                <a:cubicBezTo>
                  <a:pt x="3896190" y="2054942"/>
                  <a:pt x="3905703" y="2123013"/>
                  <a:pt x="3909848" y="2191407"/>
                </a:cubicBezTo>
                <a:cubicBezTo>
                  <a:pt x="3916214" y="2296449"/>
                  <a:pt x="3923591" y="2401502"/>
                  <a:pt x="3925614" y="2506718"/>
                </a:cubicBezTo>
                <a:cubicBezTo>
                  <a:pt x="3928847" y="2674852"/>
                  <a:pt x="3925614" y="2843049"/>
                  <a:pt x="3925614" y="3011214"/>
                </a:cubicBezTo>
              </a:path>
            </a:pathLst>
          </a:cu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>
                <a:ea typeface="新細明體" charset="-120"/>
              </a:rPr>
              <a:t>NFS Path-Name Translation</a:t>
            </a:r>
          </a:p>
        </p:txBody>
      </p:sp>
      <p:sp>
        <p:nvSpPr>
          <p:cNvPr id="593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23888" y="950913"/>
            <a:ext cx="8104187" cy="4530725"/>
          </a:xfrm>
        </p:spPr>
        <p:txBody>
          <a:bodyPr/>
          <a:lstStyle/>
          <a:p>
            <a:r>
              <a:rPr lang="en-US" altLang="zh-TW" sz="2400" b="1" dirty="0">
                <a:solidFill>
                  <a:srgbClr val="FF0000"/>
                </a:solidFill>
                <a:ea typeface="新細明體" charset="-120"/>
              </a:rPr>
              <a:t>Path-name translation </a:t>
            </a:r>
            <a:r>
              <a:rPr lang="en-US" altLang="zh-TW" sz="2400" dirty="0">
                <a:ea typeface="新細明體" charset="-120"/>
              </a:rPr>
              <a:t>in NFS involves the parsing of a path name such as </a:t>
            </a:r>
            <a:r>
              <a:rPr lang="en-US" altLang="zh-TW" sz="2400" b="1" dirty="0">
                <a:solidFill>
                  <a:srgbClr val="FF0000"/>
                </a:solidFill>
                <a:ea typeface="新細明體" charset="-120"/>
              </a:rPr>
              <a:t>/</a:t>
            </a:r>
            <a:r>
              <a:rPr lang="en-US" altLang="zh-TW" sz="2400" b="1" dirty="0" err="1">
                <a:solidFill>
                  <a:srgbClr val="FF0000"/>
                </a:solidFill>
                <a:ea typeface="新細明體" charset="-120"/>
              </a:rPr>
              <a:t>usr</a:t>
            </a:r>
            <a:r>
              <a:rPr lang="en-US" altLang="zh-TW" sz="2400" b="1" dirty="0">
                <a:solidFill>
                  <a:srgbClr val="FF0000"/>
                </a:solidFill>
                <a:ea typeface="新細明體" charset="-120"/>
              </a:rPr>
              <a:t>/local/dir1/file.txt </a:t>
            </a:r>
            <a:r>
              <a:rPr lang="en-US" altLang="zh-TW" sz="2400" dirty="0">
                <a:ea typeface="新細明體" charset="-120"/>
              </a:rPr>
              <a:t>into separate directory entries, or components</a:t>
            </a:r>
            <a:r>
              <a:rPr lang="en-US" altLang="zh-TW" sz="2800" dirty="0">
                <a:ea typeface="新細明體" charset="-120"/>
              </a:rPr>
              <a:t>: </a:t>
            </a:r>
            <a:r>
              <a:rPr lang="en-US" altLang="zh-TW" sz="2400" b="1" dirty="0">
                <a:solidFill>
                  <a:srgbClr val="FF0000"/>
                </a:solidFill>
                <a:ea typeface="新細明體" charset="-120"/>
              </a:rPr>
              <a:t>(1) </a:t>
            </a:r>
            <a:r>
              <a:rPr lang="en-US" altLang="zh-TW" sz="2400" b="1" dirty="0" err="1">
                <a:solidFill>
                  <a:srgbClr val="FF0000"/>
                </a:solidFill>
                <a:ea typeface="新細明體" charset="-120"/>
              </a:rPr>
              <a:t>usr</a:t>
            </a:r>
            <a:r>
              <a:rPr lang="en-US" altLang="zh-TW" sz="2400" b="1" dirty="0">
                <a:solidFill>
                  <a:srgbClr val="FF0000"/>
                </a:solidFill>
                <a:ea typeface="新細明體" charset="-120"/>
              </a:rPr>
              <a:t>, (2) local, and (3) dir1</a:t>
            </a:r>
            <a:r>
              <a:rPr lang="en-US" altLang="zh-TW" sz="2800" b="1" dirty="0">
                <a:solidFill>
                  <a:srgbClr val="FF0000"/>
                </a:solidFill>
                <a:ea typeface="新細明體" charset="-120"/>
              </a:rPr>
              <a:t>.</a:t>
            </a:r>
            <a:endParaRPr lang="en-US" altLang="zh-TW" sz="2400" b="1" dirty="0">
              <a:solidFill>
                <a:srgbClr val="FF0000"/>
              </a:solidFill>
              <a:ea typeface="新細明體" charset="-120"/>
            </a:endParaRPr>
          </a:p>
          <a:p>
            <a:r>
              <a:rPr lang="en-US" altLang="zh-TW" sz="2400" dirty="0">
                <a:ea typeface="新細明體" charset="-120"/>
              </a:rPr>
              <a:t>Performed by breaking the path into </a:t>
            </a:r>
            <a:r>
              <a:rPr lang="en-US" altLang="zh-TW" sz="2400" b="1" dirty="0">
                <a:solidFill>
                  <a:srgbClr val="FF0000"/>
                </a:solidFill>
                <a:ea typeface="新細明體" charset="-120"/>
              </a:rPr>
              <a:t>component names </a:t>
            </a:r>
            <a:r>
              <a:rPr lang="en-US" altLang="zh-TW" sz="2400" dirty="0">
                <a:ea typeface="新細明體" charset="-120"/>
              </a:rPr>
              <a:t>and performing a separate NFS lookup call for every pair of component name and directory </a:t>
            </a:r>
            <a:r>
              <a:rPr lang="en-US" altLang="zh-TW" sz="2400" dirty="0" err="1">
                <a:ea typeface="新細明體" charset="-120"/>
              </a:rPr>
              <a:t>vnode</a:t>
            </a:r>
            <a:r>
              <a:rPr lang="en-US" altLang="zh-TW" sz="2400" dirty="0">
                <a:ea typeface="新細明體" charset="-120"/>
              </a:rPr>
              <a:t>.</a:t>
            </a:r>
          </a:p>
          <a:p>
            <a:r>
              <a:rPr lang="en-US" altLang="zh-TW" sz="2400" dirty="0">
                <a:solidFill>
                  <a:srgbClr val="FF0000"/>
                </a:solidFill>
                <a:ea typeface="新細明體" charset="-120"/>
              </a:rPr>
              <a:t>Once a mount point is crossed(</a:t>
            </a:r>
            <a:r>
              <a:rPr lang="zh-TW" altLang="en-US" sz="2400" dirty="0">
                <a:solidFill>
                  <a:srgbClr val="FF0000"/>
                </a:solidFill>
                <a:ea typeface="新細明體" charset="-120"/>
              </a:rPr>
              <a:t>跨過</a:t>
            </a:r>
            <a:r>
              <a:rPr lang="en-US" altLang="zh-TW" sz="2400" dirty="0">
                <a:solidFill>
                  <a:srgbClr val="FF0000"/>
                </a:solidFill>
                <a:ea typeface="新細明體" charset="-120"/>
              </a:rPr>
              <a:t>mount point</a:t>
            </a:r>
            <a:r>
              <a:rPr lang="zh-TW" altLang="en-US" sz="2400" dirty="0">
                <a:solidFill>
                  <a:srgbClr val="FF0000"/>
                </a:solidFill>
                <a:ea typeface="新細明體" charset="-120"/>
              </a:rPr>
              <a:t>代表要跨到遠端了</a:t>
            </a:r>
            <a:r>
              <a:rPr lang="en-US" altLang="zh-TW" sz="2400" dirty="0">
                <a:solidFill>
                  <a:srgbClr val="FF0000"/>
                </a:solidFill>
                <a:ea typeface="新細明體" charset="-120"/>
              </a:rPr>
              <a:t>), every component lookup causes a separate RPC to the server.</a:t>
            </a:r>
          </a:p>
          <a:p>
            <a:r>
              <a:rPr lang="en-US" altLang="zh-TW" sz="2400" dirty="0">
                <a:ea typeface="新細明體" charset="-120"/>
              </a:rPr>
              <a:t>To make lookup faster, a directory name </a:t>
            </a:r>
            <a:r>
              <a:rPr lang="en-US" altLang="zh-TW" sz="2400" b="1" dirty="0">
                <a:solidFill>
                  <a:srgbClr val="FF0000"/>
                </a:solidFill>
                <a:ea typeface="新細明體" charset="-120"/>
              </a:rPr>
              <a:t>lookup cache </a:t>
            </a:r>
            <a:r>
              <a:rPr lang="en-US" altLang="zh-TW" sz="2400" dirty="0">
                <a:ea typeface="新細明體" charset="-120"/>
              </a:rPr>
              <a:t>on the client’s side holds the </a:t>
            </a:r>
            <a:r>
              <a:rPr lang="en-US" altLang="zh-TW" sz="2400" dirty="0" err="1">
                <a:ea typeface="新細明體" charset="-120"/>
              </a:rPr>
              <a:t>vnodes</a:t>
            </a:r>
            <a:r>
              <a:rPr lang="en-US" altLang="zh-TW" sz="2400" dirty="0">
                <a:ea typeface="新細明體" charset="-120"/>
              </a:rPr>
              <a:t> for remote directory names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93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593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593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395" grpId="0" uiExpand="1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>
                <a:ea typeface="新細明體" charset="-120"/>
              </a:rPr>
              <a:t>NFS Remote Operations</a:t>
            </a:r>
          </a:p>
        </p:txBody>
      </p:sp>
      <p:sp>
        <p:nvSpPr>
          <p:cNvPr id="604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39763" y="1017588"/>
            <a:ext cx="8072437" cy="4530725"/>
          </a:xfrm>
        </p:spPr>
        <p:txBody>
          <a:bodyPr/>
          <a:lstStyle/>
          <a:p>
            <a:r>
              <a:rPr lang="en-US" altLang="zh-TW" sz="2800" dirty="0">
                <a:ea typeface="新細明體" charset="-120"/>
              </a:rPr>
              <a:t>Nearly </a:t>
            </a:r>
            <a:r>
              <a:rPr lang="en-US" altLang="zh-TW" sz="2800" b="1" dirty="0">
                <a:solidFill>
                  <a:srgbClr val="FF0000"/>
                </a:solidFill>
                <a:ea typeface="新細明體" charset="-120"/>
              </a:rPr>
              <a:t>one-to-one correspondence </a:t>
            </a:r>
            <a:r>
              <a:rPr lang="en-US" altLang="zh-TW" sz="2800" dirty="0">
                <a:ea typeface="新細明體" charset="-120"/>
              </a:rPr>
              <a:t>between regular </a:t>
            </a:r>
            <a:r>
              <a:rPr lang="en-US" altLang="zh-TW" sz="2800" dirty="0">
                <a:solidFill>
                  <a:srgbClr val="FF0000"/>
                </a:solidFill>
                <a:ea typeface="新細明體" charset="-120"/>
              </a:rPr>
              <a:t>UNIX system calls </a:t>
            </a:r>
            <a:r>
              <a:rPr lang="en-US" altLang="zh-TW" sz="2800" b="1" dirty="0">
                <a:solidFill>
                  <a:srgbClr val="FF0000"/>
                </a:solidFill>
                <a:ea typeface="新細明體" charset="-120"/>
              </a:rPr>
              <a:t>for file operations </a:t>
            </a:r>
            <a:r>
              <a:rPr lang="en-US" altLang="zh-TW" sz="2800" dirty="0">
                <a:ea typeface="新細明體" charset="-120"/>
              </a:rPr>
              <a:t>and the </a:t>
            </a:r>
            <a:r>
              <a:rPr lang="en-US" altLang="zh-TW" sz="2800" dirty="0">
                <a:solidFill>
                  <a:srgbClr val="FF0000"/>
                </a:solidFill>
                <a:ea typeface="新細明體" charset="-120"/>
              </a:rPr>
              <a:t>NFS protocol RPCs </a:t>
            </a:r>
            <a:r>
              <a:rPr lang="en-US" altLang="zh-TW" sz="2800" dirty="0">
                <a:ea typeface="新細明體" charset="-120"/>
              </a:rPr>
              <a:t>(except opening and closing files).</a:t>
            </a:r>
            <a:r>
              <a:rPr lang="zh-TW" altLang="en-US" sz="2800" dirty="0">
                <a:ea typeface="新細明體" charset="-120"/>
              </a:rPr>
              <a:t>  </a:t>
            </a:r>
            <a:r>
              <a:rPr lang="en-US" altLang="zh-TW" dirty="0" err="1">
                <a:ea typeface="新細明體" charset="-120"/>
              </a:rPr>
              <a:t>unix</a:t>
            </a:r>
            <a:r>
              <a:rPr lang="en-US" altLang="zh-TW" dirty="0">
                <a:ea typeface="新細明體" charset="-120"/>
              </a:rPr>
              <a:t> </a:t>
            </a:r>
            <a:r>
              <a:rPr lang="zh-TW" altLang="en-US" dirty="0">
                <a:ea typeface="新細明體" charset="-120"/>
              </a:rPr>
              <a:t>和 </a:t>
            </a:r>
            <a:r>
              <a:rPr lang="en-US" altLang="zh-TW" dirty="0" err="1">
                <a:ea typeface="新細明體" charset="-120"/>
              </a:rPr>
              <a:t>nfs</a:t>
            </a:r>
            <a:r>
              <a:rPr lang="zh-TW" altLang="en-US" dirty="0">
                <a:ea typeface="新細明體" charset="-120"/>
              </a:rPr>
              <a:t> </a:t>
            </a:r>
            <a:r>
              <a:rPr lang="en-US" altLang="zh-TW" dirty="0" err="1">
                <a:ea typeface="新細明體" charset="-120"/>
              </a:rPr>
              <a:t>rpc</a:t>
            </a:r>
            <a:r>
              <a:rPr lang="zh-TW" altLang="en-US" dirty="0">
                <a:ea typeface="新細明體" charset="-120"/>
              </a:rPr>
              <a:t>操作介面方法近相同</a:t>
            </a:r>
            <a:endParaRPr lang="en-US" altLang="zh-TW" sz="2800" dirty="0">
              <a:ea typeface="新細明體" charset="-120"/>
            </a:endParaRPr>
          </a:p>
          <a:p>
            <a:r>
              <a:rPr lang="en-US" altLang="zh-TW" sz="2800" dirty="0">
                <a:ea typeface="新細明體" charset="-120"/>
              </a:rPr>
              <a:t>A remote file operation can be translated</a:t>
            </a:r>
            <a:r>
              <a:rPr lang="zh-TW" altLang="en-US" sz="2800" dirty="0">
                <a:ea typeface="新細明體" charset="-120"/>
              </a:rPr>
              <a:t>翻轉譯</a:t>
            </a:r>
            <a:r>
              <a:rPr lang="en-US" altLang="zh-TW" sz="2800" dirty="0">
                <a:ea typeface="新細明體" charset="-120"/>
              </a:rPr>
              <a:t> directly to the corresponding RPC.</a:t>
            </a:r>
          </a:p>
          <a:p>
            <a:r>
              <a:rPr lang="en-US" altLang="zh-TW" sz="2800" dirty="0">
                <a:ea typeface="新細明體" charset="-120"/>
              </a:rPr>
              <a:t>NFS adheres</a:t>
            </a:r>
            <a:r>
              <a:rPr lang="zh-TW" altLang="en-US" sz="2800" dirty="0">
                <a:ea typeface="新細明體" charset="-120"/>
              </a:rPr>
              <a:t>黏附</a:t>
            </a:r>
            <a:r>
              <a:rPr lang="en-US" altLang="zh-TW" sz="2800" dirty="0">
                <a:ea typeface="新細明體" charset="-120"/>
              </a:rPr>
              <a:t> to the remote-service paradigm</a:t>
            </a:r>
            <a:r>
              <a:rPr lang="zh-TW" altLang="en-US" sz="2800" dirty="0">
                <a:ea typeface="新細明體" charset="-120"/>
              </a:rPr>
              <a:t>範例</a:t>
            </a:r>
            <a:r>
              <a:rPr lang="en-US" altLang="zh-TW" sz="2800" dirty="0">
                <a:ea typeface="新細明體" charset="-120"/>
              </a:rPr>
              <a:t>, but employs </a:t>
            </a:r>
            <a:r>
              <a:rPr lang="en-US" altLang="zh-TW" sz="2800" dirty="0">
                <a:solidFill>
                  <a:srgbClr val="FF0000"/>
                </a:solidFill>
                <a:ea typeface="新細明體" charset="-120"/>
              </a:rPr>
              <a:t>buffering </a:t>
            </a:r>
            <a:r>
              <a:rPr lang="zh-TW" altLang="en-US" sz="2800" dirty="0">
                <a:solidFill>
                  <a:srgbClr val="FF0000"/>
                </a:solidFill>
                <a:ea typeface="新細明體" charset="-120"/>
              </a:rPr>
              <a:t>    </a:t>
            </a:r>
            <a:r>
              <a:rPr lang="en-US" altLang="zh-TW" sz="2800" dirty="0">
                <a:solidFill>
                  <a:srgbClr val="FF0000"/>
                </a:solidFill>
                <a:ea typeface="新細明體" charset="-120"/>
              </a:rPr>
              <a:t>and </a:t>
            </a:r>
            <a:r>
              <a:rPr lang="zh-TW" altLang="en-US" sz="2800" dirty="0">
                <a:solidFill>
                  <a:srgbClr val="FF0000"/>
                </a:solidFill>
                <a:ea typeface="新細明體" charset="-120"/>
              </a:rPr>
              <a:t>     </a:t>
            </a:r>
            <a:r>
              <a:rPr lang="en-US" altLang="zh-TW" sz="2800" dirty="0">
                <a:solidFill>
                  <a:srgbClr val="FF0000"/>
                </a:solidFill>
                <a:ea typeface="新細明體" charset="-120"/>
              </a:rPr>
              <a:t>caching techniques </a:t>
            </a:r>
            <a:r>
              <a:rPr lang="en-US" altLang="zh-TW" sz="2800" dirty="0">
                <a:ea typeface="新細明體" charset="-120"/>
              </a:rPr>
              <a:t>for the sake of performance.</a:t>
            </a:r>
          </a:p>
          <a:p>
            <a:r>
              <a:rPr lang="en-US" altLang="zh-TW" sz="2800" dirty="0">
                <a:ea typeface="新細明體" charset="-120"/>
              </a:rPr>
              <a:t>There are two caches: </a:t>
            </a:r>
            <a:r>
              <a:rPr lang="en-US" altLang="zh-TW" sz="2800" b="1" dirty="0">
                <a:solidFill>
                  <a:srgbClr val="FF0000"/>
                </a:solidFill>
                <a:ea typeface="新細明體" charset="-120"/>
              </a:rPr>
              <a:t>the file-attribute</a:t>
            </a:r>
            <a:r>
              <a:rPr lang="zh-TW" altLang="en-US" sz="2800" b="1" dirty="0">
                <a:solidFill>
                  <a:srgbClr val="FF0000"/>
                </a:solidFill>
                <a:ea typeface="新細明體" charset="-120"/>
              </a:rPr>
              <a:t>檔案屬性</a:t>
            </a:r>
            <a:r>
              <a:rPr lang="en-US" altLang="zh-TW" sz="2800" b="1" dirty="0">
                <a:solidFill>
                  <a:srgbClr val="FF0000"/>
                </a:solidFill>
                <a:ea typeface="新細明體" charset="-120"/>
              </a:rPr>
              <a:t> cache </a:t>
            </a:r>
            <a:r>
              <a:rPr lang="en-US" altLang="zh-TW" sz="2800" dirty="0">
                <a:ea typeface="新細明體" charset="-120"/>
              </a:rPr>
              <a:t>and the </a:t>
            </a:r>
            <a:r>
              <a:rPr lang="en-US" altLang="zh-TW" sz="2800" b="1" dirty="0">
                <a:solidFill>
                  <a:srgbClr val="FF0000"/>
                </a:solidFill>
                <a:ea typeface="新細明體" charset="-120"/>
              </a:rPr>
              <a:t>file-blocks</a:t>
            </a:r>
            <a:r>
              <a:rPr lang="zh-TW" altLang="en-US" sz="2800" b="1" dirty="0">
                <a:solidFill>
                  <a:srgbClr val="FF0000"/>
                </a:solidFill>
                <a:ea typeface="新細明體" charset="-120"/>
              </a:rPr>
              <a:t>檔案內容</a:t>
            </a:r>
            <a:r>
              <a:rPr lang="en-US" altLang="zh-TW" sz="2800" b="1" dirty="0">
                <a:solidFill>
                  <a:srgbClr val="FF0000"/>
                </a:solidFill>
                <a:ea typeface="新細明體" charset="-120"/>
              </a:rPr>
              <a:t> cache</a:t>
            </a:r>
            <a:r>
              <a:rPr lang="en-US" altLang="zh-TW" sz="2800" dirty="0">
                <a:ea typeface="新細明體" charset="-120"/>
              </a:rPr>
              <a:t>.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60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60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60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419" grpId="0" uiExpand="1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>
                <a:ea typeface="新細明體" charset="-120"/>
              </a:rPr>
              <a:t>NFS Remote Operations</a:t>
            </a:r>
          </a:p>
        </p:txBody>
      </p:sp>
      <p:sp>
        <p:nvSpPr>
          <p:cNvPr id="614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9750" y="1066800"/>
            <a:ext cx="8504238" cy="4530725"/>
          </a:xfrm>
        </p:spPr>
        <p:txBody>
          <a:bodyPr/>
          <a:lstStyle/>
          <a:p>
            <a:r>
              <a:rPr lang="en-US" altLang="zh-TW" sz="2400" dirty="0">
                <a:ea typeface="新細明體" charset="-120"/>
              </a:rPr>
              <a:t>When a file is opened, the kernel checks with the remote server whether to fetch or revalidate the </a:t>
            </a:r>
            <a:r>
              <a:rPr lang="zh-TW" altLang="en-US" sz="2400" dirty="0">
                <a:solidFill>
                  <a:srgbClr val="FF0000"/>
                </a:solidFill>
                <a:ea typeface="新細明體" charset="-120"/>
              </a:rPr>
              <a:t>先看</a:t>
            </a:r>
            <a:r>
              <a:rPr lang="en-US" altLang="zh-TW" sz="2400" b="1" dirty="0">
                <a:solidFill>
                  <a:srgbClr val="FF0000"/>
                </a:solidFill>
                <a:ea typeface="新細明體" charset="-120"/>
              </a:rPr>
              <a:t>cached attributes</a:t>
            </a:r>
            <a:r>
              <a:rPr lang="zh-TW" altLang="en-US" sz="2400" b="1" dirty="0">
                <a:solidFill>
                  <a:srgbClr val="FF0000"/>
                </a:solidFill>
                <a:ea typeface="新細明體" charset="-120"/>
              </a:rPr>
              <a:t>對</a:t>
            </a:r>
            <a:r>
              <a:rPr lang="en-US" altLang="zh-TW" sz="2400" dirty="0">
                <a:ea typeface="新細明體" charset="-120"/>
              </a:rPr>
              <a:t>.</a:t>
            </a:r>
          </a:p>
          <a:p>
            <a:r>
              <a:rPr lang="en-US" altLang="zh-TW" sz="2400" dirty="0">
                <a:ea typeface="新細明體" charset="-120"/>
              </a:rPr>
              <a:t>The </a:t>
            </a:r>
            <a:r>
              <a:rPr lang="zh-TW" altLang="en-US" sz="2400" dirty="0">
                <a:solidFill>
                  <a:srgbClr val="FF0000"/>
                </a:solidFill>
                <a:ea typeface="新細明體" charset="-120"/>
              </a:rPr>
              <a:t>才可以用</a:t>
            </a:r>
            <a:r>
              <a:rPr lang="en-US" altLang="zh-TW" sz="2400" dirty="0">
                <a:solidFill>
                  <a:srgbClr val="FF0000"/>
                </a:solidFill>
                <a:ea typeface="新細明體" charset="-120"/>
              </a:rPr>
              <a:t>cached file blocks </a:t>
            </a:r>
            <a:r>
              <a:rPr lang="en-US" altLang="zh-TW" sz="2400" dirty="0">
                <a:ea typeface="新細明體" charset="-120"/>
              </a:rPr>
              <a:t>are used only if the corresponding cached attributes are up to date.</a:t>
            </a:r>
          </a:p>
          <a:p>
            <a:r>
              <a:rPr lang="en-US" altLang="zh-TW" sz="2400" dirty="0">
                <a:ea typeface="新細明體" charset="-120"/>
              </a:rPr>
              <a:t>The attribute cache is updated whenever new attributes arrive from the server.</a:t>
            </a:r>
          </a:p>
          <a:p>
            <a:r>
              <a:rPr lang="en-US" altLang="zh-TW" sz="2400" dirty="0">
                <a:ea typeface="新細明體" charset="-120"/>
              </a:rPr>
              <a:t>Cached attributes are discarded</a:t>
            </a:r>
            <a:r>
              <a:rPr lang="zh-TW" altLang="en-US" sz="2400" dirty="0">
                <a:ea typeface="新細明體" charset="-120"/>
              </a:rPr>
              <a:t>拋棄</a:t>
            </a:r>
            <a:r>
              <a:rPr lang="en-US" altLang="zh-TW" sz="2400" dirty="0">
                <a:ea typeface="新細明體" charset="-120"/>
              </a:rPr>
              <a:t> after 60 seconds.</a:t>
            </a:r>
          </a:p>
          <a:p>
            <a:r>
              <a:rPr lang="en-US" altLang="zh-TW" sz="2400" dirty="0">
                <a:ea typeface="新細明體" charset="-120"/>
              </a:rPr>
              <a:t>Both </a:t>
            </a:r>
            <a:r>
              <a:rPr lang="en-US" altLang="zh-TW" sz="2400" b="1" dirty="0">
                <a:solidFill>
                  <a:srgbClr val="FF0000"/>
                </a:solidFill>
                <a:ea typeface="新細明體" charset="-120"/>
              </a:rPr>
              <a:t>read-ahead</a:t>
            </a:r>
            <a:r>
              <a:rPr lang="en-US" altLang="zh-TW" sz="2400" dirty="0">
                <a:ea typeface="新細明體" charset="-120"/>
              </a:rPr>
              <a:t> and </a:t>
            </a:r>
            <a:r>
              <a:rPr lang="en-US" altLang="zh-TW" sz="2400" b="1" dirty="0">
                <a:solidFill>
                  <a:srgbClr val="FF0000"/>
                </a:solidFill>
                <a:ea typeface="新細明體" charset="-120"/>
              </a:rPr>
              <a:t>delayed-write</a:t>
            </a:r>
            <a:r>
              <a:rPr lang="en-US" altLang="zh-TW" sz="2400" dirty="0">
                <a:ea typeface="新細明體" charset="-120"/>
              </a:rPr>
              <a:t> techniques are used between the server and the client.</a:t>
            </a:r>
          </a:p>
          <a:p>
            <a:r>
              <a:rPr lang="en-US" altLang="zh-TW" sz="2400" dirty="0">
                <a:ea typeface="新細明體" charset="-120"/>
              </a:rPr>
              <a:t>Clients do not free delayed-write blocks until the server confirms that the data have been written to disk.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614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614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614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614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614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43" grpId="0" uiExpand="1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3882B-1BF5-4869-88A3-F15356FC67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2CC375-3446-4E57-9792-7F960C8C98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b="0" kern="1200" dirty="0">
                <a:latin typeface="Times New Roman" charset="0"/>
                <a:cs typeface="ＭＳ Ｐゴシック" charset="-128"/>
              </a:rPr>
              <a:t>網路文件共享系統</a:t>
            </a:r>
            <a:r>
              <a:rPr lang="en-US" altLang="zh-TW" b="0" kern="1200" dirty="0">
                <a:latin typeface="Times New Roman" charset="0"/>
                <a:cs typeface="ＭＳ Ｐゴシック" charset="-128"/>
              </a:rPr>
              <a:t>(</a:t>
            </a:r>
            <a:r>
              <a:rPr lang="en-US" b="0" kern="1200" dirty="0">
                <a:latin typeface="Times New Roman" charset="0"/>
                <a:cs typeface="ＭＳ Ｐゴシック" charset="-128"/>
              </a:rPr>
              <a:t>Common Internet File </a:t>
            </a:r>
            <a:r>
              <a:rPr lang="en-US" b="0" kern="1200" dirty="0" err="1">
                <a:latin typeface="Times New Roman" charset="0"/>
                <a:cs typeface="ＭＳ Ｐゴシック" charset="-128"/>
              </a:rPr>
              <a:t>System；</a:t>
            </a:r>
            <a:r>
              <a:rPr lang="en-US" b="0" kern="1200" dirty="0" err="1">
                <a:solidFill>
                  <a:srgbClr val="FF0000"/>
                </a:solidFill>
                <a:latin typeface="Times New Roman" charset="0"/>
                <a:cs typeface="ＭＳ Ｐゴシック" charset="-128"/>
              </a:rPr>
              <a:t>CIFS</a:t>
            </a:r>
            <a:r>
              <a:rPr lang="en-US" b="0" kern="1200" dirty="0">
                <a:latin typeface="Times New Roman" charset="0"/>
                <a:cs typeface="ＭＳ Ｐゴシック" charset="-128"/>
              </a:rPr>
              <a:t>)</a:t>
            </a:r>
            <a:r>
              <a:rPr lang="zh-TW" altLang="en-US" b="0" kern="1200" dirty="0">
                <a:latin typeface="Times New Roman" charset="0"/>
                <a:cs typeface="ＭＳ Ｐゴシック" charset="-128"/>
              </a:rPr>
              <a:t>原先被稱為伺服器訊息區塊</a:t>
            </a:r>
            <a:r>
              <a:rPr lang="en-US" altLang="zh-TW" b="0" kern="1200" dirty="0">
                <a:latin typeface="Times New Roman" charset="0"/>
                <a:cs typeface="ＭＳ Ｐゴシック" charset="-128"/>
              </a:rPr>
              <a:t>(</a:t>
            </a:r>
            <a:r>
              <a:rPr lang="en-US" b="0" kern="1200" dirty="0">
                <a:latin typeface="Times New Roman" charset="0"/>
                <a:cs typeface="ＭＳ Ｐゴシック" charset="-128"/>
              </a:rPr>
              <a:t>Server Message </a:t>
            </a:r>
            <a:r>
              <a:rPr lang="en-US" b="0" kern="1200" dirty="0" err="1">
                <a:latin typeface="Times New Roman" charset="0"/>
                <a:cs typeface="ＭＳ Ｐゴシック" charset="-128"/>
              </a:rPr>
              <a:t>Block；SMB</a:t>
            </a:r>
            <a:r>
              <a:rPr lang="en-US" b="0" kern="1200" dirty="0">
                <a:latin typeface="Times New Roman" charset="0"/>
                <a:cs typeface="ＭＳ Ｐゴシック" charset="-128"/>
              </a:rPr>
              <a:t>)，</a:t>
            </a:r>
            <a:r>
              <a:rPr lang="zh-TW" altLang="en-US" b="0" kern="1200" dirty="0">
                <a:latin typeface="Times New Roman" charset="0"/>
                <a:cs typeface="ＭＳ Ｐゴシック" charset="-128"/>
              </a:rPr>
              <a:t>該技術使得網路上的機器得以共享文件、周邊機器</a:t>
            </a:r>
            <a:r>
              <a:rPr lang="en-US" altLang="zh-TW" b="0" kern="1200" dirty="0">
                <a:latin typeface="Times New Roman" charset="0"/>
                <a:cs typeface="ＭＳ Ｐゴシック" charset="-128"/>
              </a:rPr>
              <a:t>(</a:t>
            </a:r>
            <a:r>
              <a:rPr lang="zh-TW" altLang="en-US" b="0" kern="1200" dirty="0">
                <a:latin typeface="Times New Roman" charset="0"/>
                <a:cs typeface="ＭＳ Ｐゴシック" charset="-128"/>
              </a:rPr>
              <a:t>如印表機</a:t>
            </a:r>
            <a:r>
              <a:rPr lang="en-US" altLang="zh-TW" b="0" kern="1200" dirty="0">
                <a:latin typeface="Times New Roman" charset="0"/>
                <a:cs typeface="ＭＳ Ｐゴシック" charset="-128"/>
              </a:rPr>
              <a:t>)</a:t>
            </a:r>
            <a:r>
              <a:rPr lang="zh-TW" altLang="en-US" b="0" kern="1200" dirty="0">
                <a:latin typeface="Times New Roman" charset="0"/>
                <a:cs typeface="ＭＳ Ｐゴシック" charset="-128"/>
              </a:rPr>
              <a:t>、串接阜等資源，也提供通過授權的程序間溝通                          </a:t>
            </a:r>
            <a:endParaRPr lang="en-US" altLang="zh-TW" b="0" kern="1200" dirty="0">
              <a:latin typeface="Times New Roman" charset="0"/>
              <a:cs typeface="ＭＳ Ｐゴシック" charset="-128"/>
            </a:endParaRPr>
          </a:p>
          <a:p>
            <a:endParaRPr lang="en-US" b="0" kern="1200" dirty="0">
              <a:latin typeface="Times New Roman" charset="0"/>
              <a:cs typeface="ＭＳ Ｐゴシック" charset="-128"/>
            </a:endParaRPr>
          </a:p>
          <a:p>
            <a:r>
              <a:rPr lang="en-US" kern="1200" dirty="0">
                <a:solidFill>
                  <a:srgbClr val="FF0000"/>
                </a:solidFill>
                <a:latin typeface="Times New Roman" charset="0"/>
                <a:cs typeface="ＭＳ Ｐゴシック" charset="-128"/>
              </a:rPr>
              <a:t>Network appliance</a:t>
            </a:r>
            <a:r>
              <a:rPr lang="zh-TW" altLang="en-US" kern="1200" dirty="0">
                <a:latin typeface="Times New Roman" charset="0"/>
                <a:cs typeface="ＭＳ Ｐゴシック" charset="-128"/>
              </a:rPr>
              <a:t>類似某種比較高等的網路設備</a:t>
            </a:r>
            <a:r>
              <a:rPr lang="en-US" kern="1200" dirty="0">
                <a:latin typeface="Times New Roman" charset="0"/>
                <a:cs typeface="ＭＳ Ｐゴシック" charset="-128"/>
              </a:rPr>
              <a:t> is a generic term for a system that provides various networking services that require </a:t>
            </a:r>
            <a:r>
              <a:rPr lang="en-US" kern="1200" dirty="0">
                <a:latin typeface="Times New Roman" charset="0"/>
                <a:cs typeface="ＭＳ Ｐゴシック" charset="-128"/>
                <a:hlinkClick r:id="rId2" tooltip="Learn more about Deep Packet Inspection from ScienceDirect's AI-generated Topic Pages"/>
              </a:rPr>
              <a:t>deep packet inspection</a:t>
            </a:r>
            <a:r>
              <a:rPr lang="en-US" kern="1200" dirty="0">
                <a:latin typeface="Times New Roman" charset="0"/>
                <a:cs typeface="ＭＳ Ｐゴシック" charset="-128"/>
              </a:rPr>
              <a:t> and </a:t>
            </a:r>
            <a:r>
              <a:rPr lang="en-US" kern="1200" dirty="0">
                <a:latin typeface="Times New Roman" charset="0"/>
                <a:cs typeface="ＭＳ Ｐゴシック" charset="-128"/>
                <a:hlinkClick r:id="rId3" tooltip="Learn more about Packet Processing from ScienceDirect's AI-generated Topic Pages"/>
              </a:rPr>
              <a:t>packet processing</a:t>
            </a:r>
            <a:r>
              <a:rPr lang="en-US" kern="1200" dirty="0">
                <a:latin typeface="Times New Roman" charset="0"/>
                <a:cs typeface="ＭＳ Ｐゴシック" charset="-128"/>
              </a:rPr>
              <a:t>. Services may include firewall, </a:t>
            </a:r>
            <a:r>
              <a:rPr lang="en-US" kern="1200" dirty="0">
                <a:latin typeface="Times New Roman" charset="0"/>
                <a:cs typeface="ＭＳ Ｐゴシック" charset="-128"/>
                <a:hlinkClick r:id="rId4" tooltip="Learn more about intrusion detection from ScienceDirect's AI-generated Topic Pages"/>
              </a:rPr>
              <a:t>intrusion detection</a:t>
            </a:r>
            <a:r>
              <a:rPr lang="en-US" kern="1200" dirty="0">
                <a:latin typeface="Times New Roman" charset="0"/>
                <a:cs typeface="ＭＳ Ｐゴシック" charset="-128"/>
              </a:rPr>
              <a:t>, load balancing, network monitoring, VPN services, and WAN optimization. </a:t>
            </a:r>
            <a:endParaRPr lang="zh-TW" altLang="zh-TW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01259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>
                <a:ea typeface="新細明體" charset="-120"/>
              </a:rPr>
              <a:t>A Typical File Control Block</a:t>
            </a:r>
            <a:endParaRPr lang="en-US" altLang="zh-TW" sz="2400">
              <a:ea typeface="新細明體" charset="-120"/>
            </a:endParaRPr>
          </a:p>
        </p:txBody>
      </p:sp>
      <p:pic>
        <p:nvPicPr>
          <p:cNvPr id="8195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58863" y="1244600"/>
            <a:ext cx="6999287" cy="4637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dirty="0">
                <a:ea typeface="新細明體" charset="-120"/>
              </a:rPr>
              <a:t>Example: WAFL File System</a:t>
            </a:r>
          </a:p>
        </p:txBody>
      </p:sp>
      <p:sp>
        <p:nvSpPr>
          <p:cNvPr id="624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1388" y="1092802"/>
            <a:ext cx="8353425" cy="4530725"/>
          </a:xfrm>
        </p:spPr>
        <p:txBody>
          <a:bodyPr/>
          <a:lstStyle/>
          <a:p>
            <a:r>
              <a:rPr lang="en-US" altLang="zh-TW" sz="2400" dirty="0">
                <a:ea typeface="新細明體" charset="-120"/>
              </a:rPr>
              <a:t>Disk I/O has a huge impact on system performance.</a:t>
            </a:r>
          </a:p>
          <a:p>
            <a:r>
              <a:rPr lang="en-US" altLang="zh-TW" sz="2400" dirty="0">
                <a:ea typeface="新細明體" charset="-120"/>
              </a:rPr>
              <a:t>Some file systems are general purpose, others are optimized for specific tasks,</a:t>
            </a:r>
          </a:p>
          <a:p>
            <a:r>
              <a:rPr lang="en-US" altLang="zh-TW" sz="2400" dirty="0">
                <a:ea typeface="新細明體" charset="-120"/>
              </a:rPr>
              <a:t>The </a:t>
            </a:r>
            <a:r>
              <a:rPr lang="en-US" altLang="zh-TW" sz="2400" b="1" dirty="0">
                <a:solidFill>
                  <a:srgbClr val="FF0000"/>
                </a:solidFill>
                <a:ea typeface="新細明體" charset="-120"/>
              </a:rPr>
              <a:t>WAFL (“Write-anywhere file layout”)</a:t>
            </a:r>
            <a:r>
              <a:rPr lang="en-US" altLang="zh-TW" sz="2400" dirty="0">
                <a:ea typeface="新細明體" charset="-120"/>
              </a:rPr>
              <a:t> file system from Network Appliance, is a powerful file system </a:t>
            </a:r>
            <a:r>
              <a:rPr lang="en-US" altLang="zh-TW" sz="2400" b="1" dirty="0">
                <a:solidFill>
                  <a:srgbClr val="FF0000"/>
                </a:solidFill>
                <a:ea typeface="新細明體" charset="-120"/>
              </a:rPr>
              <a:t>optimized for random writes</a:t>
            </a:r>
            <a:r>
              <a:rPr lang="en-US" altLang="zh-TW" sz="2400" dirty="0">
                <a:ea typeface="新細明體" charset="-120"/>
              </a:rPr>
              <a:t>.  </a:t>
            </a:r>
            <a:r>
              <a:rPr lang="zh-TW" altLang="en-US" sz="2400" dirty="0">
                <a:ea typeface="新細明體" charset="-120"/>
              </a:rPr>
              <a:t>原本是對同一位置讀寫 所以磁頭</a:t>
            </a:r>
            <a:r>
              <a:rPr lang="en-US" altLang="zh-TW" sz="2400" dirty="0">
                <a:ea typeface="新細明體" charset="-120"/>
              </a:rPr>
              <a:t>header</a:t>
            </a:r>
            <a:r>
              <a:rPr lang="zh-TW" altLang="en-US" sz="2400" dirty="0">
                <a:ea typeface="新細明體" charset="-120"/>
              </a:rPr>
              <a:t>要移回</a:t>
            </a:r>
            <a:r>
              <a:rPr lang="zh-TW" altLang="en-US" dirty="0">
                <a:ea typeface="新細明體" charset="-120"/>
              </a:rPr>
              <a:t>磁碟的</a:t>
            </a:r>
            <a:r>
              <a:rPr lang="en-US" altLang="zh-TW" dirty="0">
                <a:ea typeface="新細明體" charset="-120"/>
              </a:rPr>
              <a:t>track</a:t>
            </a:r>
            <a:r>
              <a:rPr lang="zh-TW" altLang="en-US" dirty="0">
                <a:ea typeface="新細明體" charset="-120"/>
              </a:rPr>
              <a:t>的位置花時間</a:t>
            </a:r>
            <a:r>
              <a:rPr lang="en-US" altLang="zh-TW" dirty="0">
                <a:ea typeface="新細明體" charset="-120"/>
              </a:rPr>
              <a:t>   random</a:t>
            </a:r>
            <a:r>
              <a:rPr lang="zh-TW" altLang="en-US" dirty="0">
                <a:ea typeface="新細明體" charset="-120"/>
              </a:rPr>
              <a:t>則是找目前附近空的就寫</a:t>
            </a:r>
            <a:endParaRPr lang="en-US" altLang="zh-TW" sz="2400" dirty="0">
              <a:ea typeface="新細明體" charset="-120"/>
            </a:endParaRPr>
          </a:p>
          <a:p>
            <a:r>
              <a:rPr lang="en-US" altLang="zh-TW" sz="2400" dirty="0">
                <a:ea typeface="新細明體" charset="-120"/>
              </a:rPr>
              <a:t> Used on Network Appliance “Files” – distributed file system appliances</a:t>
            </a:r>
          </a:p>
          <a:p>
            <a:r>
              <a:rPr lang="en-US" altLang="zh-TW" sz="2400" dirty="0">
                <a:ea typeface="新細明體" charset="-120"/>
              </a:rPr>
              <a:t>Serves up NFS, CIFS, http, ftp protocols</a:t>
            </a:r>
          </a:p>
          <a:p>
            <a:r>
              <a:rPr lang="en-US" altLang="zh-TW" sz="2400" dirty="0">
                <a:solidFill>
                  <a:srgbClr val="FF0000"/>
                </a:solidFill>
                <a:ea typeface="新細明體" charset="-120"/>
              </a:rPr>
              <a:t>Random I/O optimized</a:t>
            </a:r>
            <a:r>
              <a:rPr lang="zh-TW" altLang="en-US" sz="2400" dirty="0">
                <a:solidFill>
                  <a:srgbClr val="FF0000"/>
                </a:solidFill>
                <a:ea typeface="新細明體" charset="-120"/>
              </a:rPr>
              <a:t>速度更快</a:t>
            </a:r>
            <a:r>
              <a:rPr lang="en-US" altLang="zh-TW" sz="2400" dirty="0">
                <a:solidFill>
                  <a:srgbClr val="FF0000"/>
                </a:solidFill>
                <a:ea typeface="新細明體" charset="-120"/>
              </a:rPr>
              <a:t>, write optimized</a:t>
            </a:r>
          </a:p>
          <a:p>
            <a:pPr lvl="1">
              <a:buFont typeface="Monotype Sorts" charset="2"/>
              <a:buNone/>
            </a:pPr>
            <a:endParaRPr lang="en-US" altLang="zh-TW" sz="2400" dirty="0">
              <a:ea typeface="新細明體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624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624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624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624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624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467" grpId="0" uiExpand="1" build="p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B34C05-BAA9-425D-A96F-437393E1A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8EED850F-222B-4AAD-A0A7-BCEBCB421F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3572440"/>
            <a:ext cx="51532971" cy="760208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2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ea typeface="Open San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200" b="1" dirty="0">
              <a:solidFill>
                <a:srgbClr val="000000"/>
              </a:solidFill>
              <a:ea typeface="Open Sans"/>
            </a:endParaRPr>
          </a:p>
          <a:p>
            <a:pPr lvl="0"/>
            <a:r>
              <a:rPr lang="en-US" sz="1200" dirty="0">
                <a:hlinkClick r:id="rId2"/>
              </a:rPr>
              <a:t>https://kknews.cc/zh-tw/code/oprnlmq.html</a:t>
            </a:r>
            <a:endParaRPr kumimoji="0" lang="en-US" altLang="en-US" sz="12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ea typeface="Open San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Open Sans"/>
              </a:rPr>
              <a:t>冷知識：什麼是SMB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Open Sans"/>
              </a:rPr>
              <a:t>/CIFS/Samba</a:t>
            </a:r>
            <a:r>
              <a:rPr kumimoji="0" lang="en-US" altLang="en-US" sz="600" b="1" i="0" u="none" strike="noStrike" cap="none" normalizeH="0" baseline="0" dirty="0">
                <a:ln>
                  <a:noFill/>
                </a:ln>
                <a:solidFill>
                  <a:srgbClr val="979797"/>
                </a:solidFill>
                <a:effectLst/>
                <a:latin typeface="Arial" panose="020B0604020202020204" pitchFamily="34" charset="0"/>
                <a:ea typeface="inherit"/>
              </a:rPr>
              <a:t>2018-08-31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979797"/>
                </a:solidFill>
                <a:effectLst/>
                <a:latin typeface="Arial" panose="020B0604020202020204" pitchFamily="34" charset="0"/>
                <a:ea typeface="inherit"/>
              </a:rPr>
              <a:t> 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rgbClr val="979797"/>
                </a:solidFill>
                <a:effectLst/>
                <a:latin typeface="Arial" panose="020B0604020202020204" pitchFamily="34" charset="0"/>
                <a:ea typeface="inherit"/>
              </a:rPr>
              <a:t>由 </a:t>
            </a:r>
            <a:r>
              <a:rPr kumimoji="0" lang="en-US" altLang="en-US" sz="1800" b="0" i="1" u="none" strike="noStrike" cap="none" normalizeH="0" baseline="0" dirty="0" err="1">
                <a:ln>
                  <a:noFill/>
                </a:ln>
                <a:solidFill>
                  <a:srgbClr val="979797"/>
                </a:solidFill>
                <a:effectLst/>
                <a:latin typeface="Arial" panose="020B0604020202020204" pitchFamily="34" charset="0"/>
                <a:ea typeface="inherit"/>
              </a:rPr>
              <a:t>田丁醬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rgbClr val="979797"/>
                </a:solidFill>
                <a:effectLst/>
                <a:latin typeface="Arial" panose="020B0604020202020204" pitchFamily="34" charset="0"/>
                <a:ea typeface="inherit"/>
              </a:rPr>
              <a:t> </a:t>
            </a:r>
            <a:r>
              <a:rPr kumimoji="0" lang="en-US" altLang="en-US" sz="1800" b="0" i="1" u="none" strike="noStrike" cap="none" normalizeH="0" baseline="0" dirty="0" err="1">
                <a:ln>
                  <a:noFill/>
                </a:ln>
                <a:solidFill>
                  <a:srgbClr val="979797"/>
                </a:solidFill>
                <a:effectLst/>
                <a:latin typeface="Arial" panose="020B0604020202020204" pitchFamily="34" charset="0"/>
                <a:ea typeface="inherit"/>
              </a:rPr>
              <a:t>發表于</a:t>
            </a:r>
            <a:r>
              <a:rPr kumimoji="0" lang="en-US" altLang="en-US" sz="1800" b="1" i="1" u="none" strike="noStrike" cap="none" normalizeH="0" baseline="0" dirty="0" err="1">
                <a:ln>
                  <a:noFill/>
                </a:ln>
                <a:solidFill>
                  <a:srgbClr val="979797"/>
                </a:solidFill>
                <a:effectLst/>
                <a:latin typeface="Arial" panose="020B0604020202020204" pitchFamily="34" charset="0"/>
                <a:ea typeface="inherit"/>
              </a:rPr>
              <a:t>程式開發</a:t>
            </a:r>
            <a:r>
              <a:rPr kumimoji="0" lang="en-US" altLang="en-US" sz="13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Open Sans"/>
              </a:rPr>
              <a:t>、什麼是SMB</a:t>
            </a:r>
            <a:r>
              <a:rPr kumimoji="0" lang="en-US" altLang="en-US" sz="13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Open Sans"/>
              </a:rPr>
              <a:t>/</a:t>
            </a:r>
            <a:r>
              <a:rPr kumimoji="0" lang="en-US" altLang="en-US" sz="13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Open Sans"/>
              </a:rPr>
              <a:t>CIFS？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inherit"/>
              </a:rPr>
              <a:t>SMB（Server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inherit"/>
              </a:rPr>
              <a:t> Message 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inherit"/>
              </a:rPr>
              <a:t>Block，又稱Common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inherit"/>
              </a:rPr>
              <a:t> Internet File 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inherit"/>
              </a:rPr>
              <a:t>System（CIFS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inherit"/>
              </a:rPr>
              <a:t>））是由微軟開發的一種軟體程序級的網絡傳輸協議，主要用來使得一個網絡上的機器共享計算機文件、印表機、串行埠和通訊等資源。它也提供認證的行程間通訊機能。它主要用在裝有Microsoft 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inherit"/>
              </a:rPr>
              <a:t>Windows的機器上，在這樣的機器上被稱為Microsoft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inherit"/>
              </a:rPr>
              <a:t> Windows Network。經過Unix伺服器廠商重新開發後，它可以用於連接Unix伺服器和Windows客戶機，執行列印和文件共享等任務。CIFS 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inherit"/>
              </a:rPr>
              <a:t>的消息格式不同與NFS的固定長度格式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inherit"/>
              </a:rPr>
              <a:t>， 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inherit"/>
              </a:rPr>
              <a:t>大多數消息體都包含可變長的數據，這帶來一定的協議複雜性。CIFS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inherit"/>
              </a:rPr>
              <a:t> 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inherit"/>
              </a:rPr>
              <a:t>消息一般在netbios或Tcp協議層上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inherit"/>
              </a:rPr>
              <a:t>，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inherit"/>
              </a:rPr>
              <a:t>別使用不同的埠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inherit"/>
              </a:rPr>
              <a:t> 139 或445， 目前傾向於使用445埠。CIFS的消息包括一個消息頭（32字節）和消息體（1個或多個，可變長）。</a:t>
            </a:r>
            <a:r>
              <a:rPr kumimoji="0" lang="en-US" altLang="en-US" sz="2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Open Sans"/>
              </a:rPr>
              <a:t>    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ea typeface="Open San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3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ea typeface="Open San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Open Sans"/>
              </a:rPr>
              <a:t>二、實現</a:t>
            </a:r>
            <a:endParaRPr kumimoji="0" lang="en-US" altLang="en-US" sz="13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ea typeface="Open San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inherit"/>
              </a:rPr>
              <a:t>客戶端-伺服器端結構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ea typeface="Open San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inherit"/>
              </a:rPr>
              <a:t>SMB使用點對點的通訊方式，一個客戶端向一個伺服器提出請求，伺服器相應地回答。SMB協議中的一部分專門用來處理對文件系統的訪問，使得客戶端可以訪問一個文件伺服器。SMB也有行程間通訊的部分。SMB協議尤其適用於局部子網，但是也可以被用來通過全球資訊網來連結不同的子網。Microsoft 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inherit"/>
              </a:rPr>
              <a:t>Windows的文件和印表機分享主要使用這個功能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inherit"/>
              </a:rPr>
              <a:t>。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ea typeface="Open San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inherit"/>
              </a:rPr>
              <a:t>SMB伺服器向網絡上的客戶端提供文件系統和其它資源。客戶端電腦也可能有其自己的、不共享的硬碟，但是可能也想使用伺服器上分享的文件系統和印表機。這是SMB為什麼這麼出名和廣泛地被使用的原因。SMB普及的另一個原因是它使用適合NT網域的協議，至少提供基於NT網域式的認證。NT網域協議是一個微軟遠程過程調用服務，幾乎只能被SMB進程間通訊的命名管道使用。幾乎所有SMB伺服器的實現使用NT網域來認證用戶是否可以訪問一個資源。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ea typeface="Open San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inherit"/>
              </a:rPr>
              <a:t>性能問題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ea typeface="Open San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inherit"/>
              </a:rPr>
              <a:t>一般認為SMB協議會占用很多網絡帶寬，因為每個客戶端均在整個子網內廣播其存在。但是SMB本身並不使用廣播。SMB造成的廣播問題實際上是NetBIOS的服務定位協議造成的。一般來說Microsoft Windows伺服器使用NetBIOS來協議和定位服務。而NetBIOS則定時向一個特定的伺服器廣播一個服務的存在。對於一個少於20個伺服器的網絡來說這個方式是可行的。但是隨伺服器數目的增加廣播造成的交通會導致問題。通過適當地實現Windows Internet Name Service(WINS)定位協議這個問題可以被緩和。WINS使用更高級的系統來確定和中央化服務需求，但是造成自己的設計和保管網絡的問題。動態DNS是另一個解決方法。微軟本身推薦在微軟的活動目錄環境下使用動態DNS。網絡延遲對SMB協議的速度有非常大的衝擊。在伺服器之間網絡延遲大的情況下通過SMB來更換檔案夾非常明顯地反映了這個問題。比如在通過全球資訊網使用虛擬私人網路時網絡延遲就會比較大，這時使用SMB就很惱人。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ea typeface="Open San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inherit"/>
              </a:rPr>
              <a:t>特點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ea typeface="Open San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inherit"/>
              </a:rPr>
              <a:t>1. SMB的進程間通信機構值得一提。通過這個系統它提供命名管道。這個機構是最早的、程式設計師可以使用的少數行程間通訊之一，它繼承客戶端聯繫SMB伺服器時的認證來提供服務。命名管道繼承認證是一個獨特和透明的機構，因此使用Windows 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inherit"/>
              </a:rPr>
              <a:t>API的程式設計師和Windows的用戶均將它看作是自然的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inherit"/>
              </a:rPr>
              <a:t>。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ea typeface="Open San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inherit"/>
              </a:rPr>
              <a:t>奇怪的是有些服務使用命名管道，比如使用通過SMB的微軟遠程過程調用的程序，也允許微軟遠程過程調用客戶端程序進行自己的認證，並且由此掩蓋SMB伺服器的認證。但是這個掩蓋只在客戶端程序的認證成功的情況下才生效。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ea typeface="Open San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inherit"/>
              </a:rPr>
              <a:t>2. 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inherit"/>
              </a:rPr>
              <a:t>另一個特點是SMB對文件使用一種特殊的、被稱為伺機鎖定的鎖定機構來提高速度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inherit"/>
              </a:rPr>
              <a:t>。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ea typeface="Open San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inherit"/>
              </a:rPr>
              <a:t>微軟的分布式文件系統實現是基於SMB上的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inherit"/>
              </a:rPr>
              <a:t>。</a:t>
            </a:r>
            <a:endParaRPr kumimoji="0" lang="en-US" altLang="en-US" sz="13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ea typeface="Open San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Open Sans"/>
              </a:rPr>
              <a:t>三、其它實現和版本</a:t>
            </a:r>
            <a:endParaRPr kumimoji="0" lang="en-US" altLang="en-US" sz="13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ea typeface="Open San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inherit"/>
              </a:rPr>
              <a:t>Samba是許多服務以及協議的實現，其包括TCP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inherit"/>
              </a:rPr>
              <a:t>/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inherit"/>
              </a:rPr>
              <a:t>IP上的NetBIOS（NBT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inherit"/>
              </a:rPr>
              <a:t>）、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inherit"/>
              </a:rPr>
              <a:t>SMB、CIFS（SMB的增強版本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inherit"/>
              </a:rPr>
              <a:t>）、 DCE/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inherit"/>
              </a:rPr>
              <a:t>RPC或者更具體來說MSRPC（網絡鄰居協議套件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inherit"/>
              </a:rPr>
              <a:t>）、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inherit"/>
              </a:rPr>
              <a:t>一種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inherit"/>
              </a:rPr>
              <a:t> 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inherit"/>
              </a:rPr>
              <a:t>WINS伺服器（也被稱作NetBIOS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inherit"/>
              </a:rPr>
              <a:t> Name 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inherit"/>
              </a:rPr>
              <a:t>Server（NBNS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inherit"/>
              </a:rPr>
              <a:t>））、NT 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inherit"/>
              </a:rPr>
              <a:t>域協議套件（包括NT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inherit"/>
              </a:rPr>
              <a:t> Domain 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inherit"/>
              </a:rPr>
              <a:t>Logons、Secure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inherit"/>
              </a:rPr>
              <a:t> Accounts 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inherit"/>
              </a:rPr>
              <a:t>Manager（SAM）資料庫、Local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inherit"/>
              </a:rPr>
              <a:t> Security 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inherit"/>
              </a:rPr>
              <a:t>Authority（LSA）服務、NT-style列印服務（SPOOLSS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inherit"/>
              </a:rPr>
              <a:t>）、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inherit"/>
              </a:rPr>
              <a:t>NTLM以及近來出現的包括一種改進的Kerberos協議與改進的輕型目錄訪問協議（LDAP）在內的Active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inherit"/>
              </a:rPr>
              <a:t> Directory 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inherit"/>
              </a:rPr>
              <a:t>Logon服務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inherit"/>
              </a:rPr>
              <a:t>）。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inherit"/>
              </a:rPr>
              <a:t>以上這些服務以及協議經常被錯誤地歸類為NetBIOS或者SMB。Samba也能夠用於共享印表機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inherit"/>
              </a:rPr>
              <a:t>。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ea typeface="Open San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inherit"/>
              </a:rPr>
              <a:t>Samba能夠為選定的Unix目錄（包括所有子目錄）建立網絡共享。該功能使得Windows用戶可以像訪問普通Windows下的文件夾那樣來通過網絡訪問這些Unix目錄。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ea typeface="Open San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inherit"/>
              </a:rPr>
              <a:t>Samba-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inherit"/>
              </a:rPr>
              <a:t>TNG是一款Samba的衍生版本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inherit"/>
              </a:rPr>
              <a:t>。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549582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>
                <a:ea typeface="新細明體" charset="-120"/>
              </a:rPr>
              <a:t>Example: WAFL File System</a:t>
            </a:r>
          </a:p>
        </p:txBody>
      </p:sp>
      <p:sp>
        <p:nvSpPr>
          <p:cNvPr id="634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95982" y="1022515"/>
            <a:ext cx="8070850" cy="4530725"/>
          </a:xfrm>
        </p:spPr>
        <p:txBody>
          <a:bodyPr/>
          <a:lstStyle/>
          <a:p>
            <a:r>
              <a:rPr lang="en-US" altLang="zh-TW" sz="2400" dirty="0">
                <a:ea typeface="新細明體" charset="-120"/>
              </a:rPr>
              <a:t>Similar to Berkeley Fast File System, with extensive modifications.</a:t>
            </a:r>
          </a:p>
          <a:p>
            <a:r>
              <a:rPr lang="en-US" altLang="zh-TW" sz="2400" dirty="0">
                <a:ea typeface="新細明體" charset="-120"/>
              </a:rPr>
              <a:t>It is block-based and uses </a:t>
            </a:r>
            <a:r>
              <a:rPr lang="en-US" altLang="zh-TW" sz="2400" b="1" dirty="0" err="1">
                <a:solidFill>
                  <a:srgbClr val="FF0000"/>
                </a:solidFill>
                <a:ea typeface="新細明體" charset="-120"/>
              </a:rPr>
              <a:t>inodes</a:t>
            </a:r>
            <a:r>
              <a:rPr lang="en-US" altLang="zh-TW" sz="2400" dirty="0">
                <a:ea typeface="新細明體" charset="-120"/>
              </a:rPr>
              <a:t> to describe files. Each </a:t>
            </a:r>
            <a:r>
              <a:rPr lang="en-US" altLang="zh-TW" sz="2400" dirty="0" err="1">
                <a:ea typeface="新細明體" charset="-120"/>
              </a:rPr>
              <a:t>inode</a:t>
            </a:r>
            <a:r>
              <a:rPr lang="en-US" altLang="zh-TW" sz="2400" dirty="0">
                <a:ea typeface="新細明體" charset="-120"/>
              </a:rPr>
              <a:t> contains 16 pointers to blocks (or indirect</a:t>
            </a:r>
            <a:r>
              <a:rPr lang="zh-TW" altLang="en-US" sz="2400" dirty="0">
                <a:ea typeface="新細明體" charset="-120"/>
              </a:rPr>
              <a:t>間接的</a:t>
            </a:r>
            <a:r>
              <a:rPr lang="en-US" altLang="zh-TW" sz="2400" dirty="0">
                <a:ea typeface="新細明體" charset="-120"/>
              </a:rPr>
              <a:t> blocks) belonging to the file described by the </a:t>
            </a:r>
            <a:r>
              <a:rPr lang="en-US" altLang="zh-TW" sz="2400" dirty="0" err="1">
                <a:ea typeface="新細明體" charset="-120"/>
              </a:rPr>
              <a:t>inode</a:t>
            </a:r>
            <a:r>
              <a:rPr lang="en-US" altLang="zh-TW" sz="2400" dirty="0">
                <a:ea typeface="新細明體" charset="-120"/>
              </a:rPr>
              <a:t>.</a:t>
            </a:r>
          </a:p>
          <a:p>
            <a:endParaRPr lang="en-US" altLang="zh-TW" sz="2400" dirty="0">
              <a:ea typeface="新細明體" charset="-120"/>
            </a:endParaRPr>
          </a:p>
        </p:txBody>
      </p:sp>
      <p:pic>
        <p:nvPicPr>
          <p:cNvPr id="63492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73200" y="3341095"/>
            <a:ext cx="6194425" cy="2703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44732" y="6124077"/>
            <a:ext cx="8229600" cy="576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ctr" eaLnBrk="1" hangingPunct="1">
              <a:defRPr/>
            </a:pPr>
            <a:r>
              <a:rPr lang="en-US" altLang="zh-TW" sz="2400" b="1" kern="0" dirty="0">
                <a:solidFill>
                  <a:srgbClr val="FF0000"/>
                </a:solidFill>
                <a:latin typeface="+mj-lt"/>
                <a:ea typeface="新細明體" charset="-120"/>
                <a:cs typeface="+mj-cs"/>
              </a:rPr>
              <a:t>The WAFL File Layout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634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634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491" grpId="0" build="p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>
                <a:ea typeface="新細明體" charset="-120"/>
              </a:rPr>
              <a:t>Example: WAFL File System</a:t>
            </a:r>
          </a:p>
        </p:txBody>
      </p:sp>
      <p:sp>
        <p:nvSpPr>
          <p:cNvPr id="645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90563" y="1117600"/>
            <a:ext cx="8216954" cy="4530725"/>
          </a:xfrm>
        </p:spPr>
        <p:txBody>
          <a:bodyPr/>
          <a:lstStyle/>
          <a:p>
            <a:r>
              <a:rPr lang="en-US" altLang="zh-TW" dirty="0">
                <a:ea typeface="新細明體" charset="-120"/>
              </a:rPr>
              <a:t>Each file system has a </a:t>
            </a:r>
            <a:r>
              <a:rPr lang="en-US" altLang="zh-TW" b="1" dirty="0">
                <a:solidFill>
                  <a:srgbClr val="FF0000"/>
                </a:solidFill>
                <a:ea typeface="新細明體" charset="-120"/>
              </a:rPr>
              <a:t>root </a:t>
            </a:r>
            <a:r>
              <a:rPr lang="en-US" altLang="zh-TW" b="1" dirty="0" err="1">
                <a:solidFill>
                  <a:srgbClr val="FF0000"/>
                </a:solidFill>
                <a:ea typeface="新細明體" charset="-120"/>
              </a:rPr>
              <a:t>inode</a:t>
            </a:r>
            <a:r>
              <a:rPr lang="en-US" altLang="zh-TW" dirty="0">
                <a:ea typeface="新細明體" charset="-120"/>
              </a:rPr>
              <a:t>. </a:t>
            </a:r>
          </a:p>
          <a:p>
            <a:r>
              <a:rPr lang="en-US" altLang="zh-TW" dirty="0">
                <a:ea typeface="新細明體" charset="-120"/>
              </a:rPr>
              <a:t>A WAFL file system is </a:t>
            </a:r>
            <a:r>
              <a:rPr lang="en-US" altLang="zh-TW" dirty="0">
                <a:solidFill>
                  <a:srgbClr val="FF0000"/>
                </a:solidFill>
                <a:ea typeface="新細明體" charset="-120"/>
              </a:rPr>
              <a:t>a tree of blocks </a:t>
            </a:r>
            <a:r>
              <a:rPr lang="en-US" altLang="zh-TW" dirty="0">
                <a:ea typeface="新細明體" charset="-120"/>
              </a:rPr>
              <a:t>with the root </a:t>
            </a:r>
            <a:r>
              <a:rPr lang="en-US" altLang="zh-TW" dirty="0" err="1">
                <a:ea typeface="新細明體" charset="-120"/>
              </a:rPr>
              <a:t>inode</a:t>
            </a:r>
            <a:r>
              <a:rPr lang="en-US" altLang="zh-TW" dirty="0">
                <a:ea typeface="新細明體" charset="-120"/>
              </a:rPr>
              <a:t> as its base. </a:t>
            </a:r>
          </a:p>
          <a:p>
            <a:r>
              <a:rPr lang="en-US" altLang="zh-TW" dirty="0">
                <a:ea typeface="新細明體" charset="-120"/>
              </a:rPr>
              <a:t>To take a </a:t>
            </a:r>
            <a:r>
              <a:rPr lang="en-US" altLang="zh-TW" b="1" dirty="0">
                <a:solidFill>
                  <a:srgbClr val="FF0000"/>
                </a:solidFill>
                <a:ea typeface="新細明體" charset="-120"/>
              </a:rPr>
              <a:t>snapshot</a:t>
            </a:r>
            <a:r>
              <a:rPr lang="zh-TW" altLang="en-US" b="1" dirty="0">
                <a:solidFill>
                  <a:srgbClr val="FF0000"/>
                </a:solidFill>
                <a:ea typeface="新細明體" charset="-120"/>
              </a:rPr>
              <a:t>照相目前狀態</a:t>
            </a:r>
            <a:r>
              <a:rPr lang="en-US" altLang="zh-TW" dirty="0">
                <a:ea typeface="新細明體" charset="-120"/>
              </a:rPr>
              <a:t>, WAFL creates </a:t>
            </a:r>
            <a:r>
              <a:rPr lang="en-US" altLang="zh-TW" dirty="0">
                <a:solidFill>
                  <a:srgbClr val="FF0000"/>
                </a:solidFill>
                <a:ea typeface="新細明體" charset="-120"/>
              </a:rPr>
              <a:t>a copy of the root </a:t>
            </a:r>
            <a:r>
              <a:rPr lang="en-US" altLang="zh-TW" dirty="0" err="1">
                <a:solidFill>
                  <a:srgbClr val="FF0000"/>
                </a:solidFill>
                <a:ea typeface="新細明體" charset="-120"/>
              </a:rPr>
              <a:t>inode</a:t>
            </a:r>
            <a:r>
              <a:rPr lang="en-US" altLang="zh-TW" dirty="0">
                <a:ea typeface="新細明體" charset="-120"/>
              </a:rPr>
              <a:t>.</a:t>
            </a:r>
          </a:p>
          <a:p>
            <a:r>
              <a:rPr lang="en-US" altLang="zh-TW" dirty="0">
                <a:ea typeface="新細明體" charset="-120"/>
              </a:rPr>
              <a:t>Any file or metadata updates after that </a:t>
            </a:r>
            <a:r>
              <a:rPr lang="en-US" altLang="zh-TW" dirty="0">
                <a:solidFill>
                  <a:srgbClr val="FF0000"/>
                </a:solidFill>
                <a:ea typeface="新細明體" charset="-120"/>
              </a:rPr>
              <a:t>go to new blocks </a:t>
            </a:r>
            <a:r>
              <a:rPr lang="en-US" altLang="zh-TW" dirty="0">
                <a:ea typeface="新細明體" charset="-120"/>
              </a:rPr>
              <a:t>rather than overwriting their existing blocks.</a:t>
            </a:r>
            <a:r>
              <a:rPr lang="zh-TW" altLang="en-US" dirty="0">
                <a:ea typeface="新細明體" charset="-120"/>
              </a:rPr>
              <a:t>有修改是寫到其他地方  </a:t>
            </a:r>
            <a:endParaRPr lang="en-US" altLang="zh-TW" dirty="0">
              <a:ea typeface="新細明體" charset="-120"/>
            </a:endParaRPr>
          </a:p>
          <a:p>
            <a:r>
              <a:rPr lang="en-US" altLang="zh-TW" dirty="0">
                <a:ea typeface="新細明體" charset="-120"/>
              </a:rPr>
              <a:t>Used blocks are never overwritten, so writes are very fast, because </a:t>
            </a:r>
            <a:r>
              <a:rPr lang="en-US" altLang="zh-TW" dirty="0">
                <a:solidFill>
                  <a:srgbClr val="FF0000"/>
                </a:solidFill>
                <a:ea typeface="新細明體" charset="-120"/>
              </a:rPr>
              <a:t>a write can occur at the free block nearest the current head location</a:t>
            </a:r>
            <a:r>
              <a:rPr lang="en-US" altLang="zh-TW" dirty="0">
                <a:ea typeface="新細明體" charset="-120"/>
              </a:rPr>
              <a:t>.</a:t>
            </a:r>
          </a:p>
          <a:p>
            <a:r>
              <a:rPr lang="en-US" altLang="zh-TW" dirty="0">
                <a:ea typeface="新細明體" charset="-120"/>
              </a:rPr>
              <a:t>The </a:t>
            </a:r>
            <a:r>
              <a:rPr lang="en-US" altLang="zh-TW" b="1" dirty="0">
                <a:ea typeface="新細明體" charset="-120"/>
              </a:rPr>
              <a:t>snapshot facility </a:t>
            </a:r>
            <a:r>
              <a:rPr lang="en-US" altLang="zh-TW" dirty="0">
                <a:ea typeface="新細明體" charset="-120"/>
              </a:rPr>
              <a:t>is also useful </a:t>
            </a:r>
            <a:r>
              <a:rPr lang="en-US" altLang="zh-TW" dirty="0">
                <a:solidFill>
                  <a:srgbClr val="FF0000"/>
                </a:solidFill>
                <a:ea typeface="新細明體" charset="-120"/>
              </a:rPr>
              <a:t>for backups, testing, versioning</a:t>
            </a:r>
            <a:r>
              <a:rPr lang="zh-TW" altLang="en-US" dirty="0">
                <a:solidFill>
                  <a:srgbClr val="FF0000"/>
                </a:solidFill>
                <a:ea typeface="新細明體" charset="-120"/>
              </a:rPr>
              <a:t>很像</a:t>
            </a:r>
            <a:r>
              <a:rPr lang="en-US" altLang="zh-TW" dirty="0">
                <a:solidFill>
                  <a:srgbClr val="FF0000"/>
                </a:solidFill>
                <a:ea typeface="新細明體" charset="-120"/>
              </a:rPr>
              <a:t>git</a:t>
            </a:r>
            <a:r>
              <a:rPr lang="zh-TW" altLang="en-US" dirty="0">
                <a:solidFill>
                  <a:srgbClr val="FF0000"/>
                </a:solidFill>
                <a:ea typeface="新細明體" charset="-120"/>
              </a:rPr>
              <a:t>記錄所有變動而不是覆蓋掉</a:t>
            </a:r>
            <a:r>
              <a:rPr lang="en-US" altLang="zh-TW" dirty="0">
                <a:ea typeface="新細明體" charset="-120"/>
              </a:rPr>
              <a:t>, and so on.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645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645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645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645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645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515" grpId="0" uiExpand="1" build="p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28588"/>
            <a:ext cx="8077200" cy="609600"/>
          </a:xfrm>
        </p:spPr>
        <p:txBody>
          <a:bodyPr/>
          <a:lstStyle/>
          <a:p>
            <a:pPr eaLnBrk="1" hangingPunct="1"/>
            <a:r>
              <a:rPr lang="en-US" altLang="zh-TW">
                <a:ea typeface="新細明體" charset="-120"/>
              </a:rPr>
              <a:t>Snapshots in WAFL</a:t>
            </a:r>
          </a:p>
        </p:txBody>
      </p:sp>
      <p:pic>
        <p:nvPicPr>
          <p:cNvPr id="65539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08224" y="1091871"/>
            <a:ext cx="3893918" cy="5433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手繪多邊形 3"/>
          <p:cNvSpPr/>
          <p:nvPr/>
        </p:nvSpPr>
        <p:spPr bwMode="auto">
          <a:xfrm>
            <a:off x="2443631" y="2617076"/>
            <a:ext cx="2212663" cy="358473"/>
          </a:xfrm>
          <a:custGeom>
            <a:avLst/>
            <a:gdLst>
              <a:gd name="connsiteX0" fmla="*/ 0 w 2212663"/>
              <a:gd name="connsiteY0" fmla="*/ 0 h 358473"/>
              <a:gd name="connsiteX1" fmla="*/ 756745 w 2212663"/>
              <a:gd name="connsiteY1" fmla="*/ 15766 h 358473"/>
              <a:gd name="connsiteX2" fmla="*/ 882869 w 2212663"/>
              <a:gd name="connsiteY2" fmla="*/ 31531 h 358473"/>
              <a:gd name="connsiteX3" fmla="*/ 1182414 w 2212663"/>
              <a:gd name="connsiteY3" fmla="*/ 47297 h 358473"/>
              <a:gd name="connsiteX4" fmla="*/ 2207173 w 2212663"/>
              <a:gd name="connsiteY4" fmla="*/ 15766 h 358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12663" h="358473">
                <a:moveTo>
                  <a:pt x="0" y="0"/>
                </a:moveTo>
                <a:lnTo>
                  <a:pt x="756745" y="15766"/>
                </a:lnTo>
                <a:cubicBezTo>
                  <a:pt x="799086" y="17278"/>
                  <a:pt x="840616" y="28401"/>
                  <a:pt x="882869" y="31531"/>
                </a:cubicBezTo>
                <a:cubicBezTo>
                  <a:pt x="982582" y="38917"/>
                  <a:pt x="1082566" y="42042"/>
                  <a:pt x="1182414" y="47297"/>
                </a:cubicBezTo>
                <a:cubicBezTo>
                  <a:pt x="2212663" y="31447"/>
                  <a:pt x="2207173" y="358473"/>
                  <a:pt x="2207173" y="15766"/>
                </a:cubicBezTo>
              </a:path>
            </a:pathLst>
          </a:cu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5" name="手繪多邊形 4"/>
          <p:cNvSpPr/>
          <p:nvPr/>
        </p:nvSpPr>
        <p:spPr bwMode="auto">
          <a:xfrm>
            <a:off x="1686886" y="4619297"/>
            <a:ext cx="4153055" cy="106673"/>
          </a:xfrm>
          <a:custGeom>
            <a:avLst/>
            <a:gdLst>
              <a:gd name="connsiteX0" fmla="*/ 0 w 4153055"/>
              <a:gd name="connsiteY0" fmla="*/ 63062 h 106673"/>
              <a:gd name="connsiteX1" fmla="*/ 567559 w 4153055"/>
              <a:gd name="connsiteY1" fmla="*/ 47296 h 106673"/>
              <a:gd name="connsiteX2" fmla="*/ 614855 w 4153055"/>
              <a:gd name="connsiteY2" fmla="*/ 31531 h 106673"/>
              <a:gd name="connsiteX3" fmla="*/ 772511 w 4153055"/>
              <a:gd name="connsiteY3" fmla="*/ 15765 h 106673"/>
              <a:gd name="connsiteX4" fmla="*/ 2475186 w 4153055"/>
              <a:gd name="connsiteY4" fmla="*/ 63062 h 106673"/>
              <a:gd name="connsiteX5" fmla="*/ 2900855 w 4153055"/>
              <a:gd name="connsiteY5" fmla="*/ 63062 h 106673"/>
              <a:gd name="connsiteX6" fmla="*/ 2979683 w 4153055"/>
              <a:gd name="connsiteY6" fmla="*/ 47296 h 106673"/>
              <a:gd name="connsiteX7" fmla="*/ 3704897 w 4153055"/>
              <a:gd name="connsiteY7" fmla="*/ 31531 h 106673"/>
              <a:gd name="connsiteX8" fmla="*/ 4051738 w 4153055"/>
              <a:gd name="connsiteY8" fmla="*/ 0 h 106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53055" h="106673">
                <a:moveTo>
                  <a:pt x="0" y="63062"/>
                </a:moveTo>
                <a:cubicBezTo>
                  <a:pt x="189186" y="57807"/>
                  <a:pt x="378548" y="56989"/>
                  <a:pt x="567559" y="47296"/>
                </a:cubicBezTo>
                <a:cubicBezTo>
                  <a:pt x="584155" y="46445"/>
                  <a:pt x="598430" y="34058"/>
                  <a:pt x="614855" y="31531"/>
                </a:cubicBezTo>
                <a:cubicBezTo>
                  <a:pt x="667055" y="23500"/>
                  <a:pt x="719959" y="21020"/>
                  <a:pt x="772511" y="15765"/>
                </a:cubicBezTo>
                <a:cubicBezTo>
                  <a:pt x="1548011" y="93315"/>
                  <a:pt x="982200" y="46096"/>
                  <a:pt x="2475186" y="63062"/>
                </a:cubicBezTo>
                <a:cubicBezTo>
                  <a:pt x="2649635" y="106673"/>
                  <a:pt x="2550017" y="88122"/>
                  <a:pt x="2900855" y="63062"/>
                </a:cubicBezTo>
                <a:cubicBezTo>
                  <a:pt x="2927583" y="61153"/>
                  <a:pt x="2952907" y="48346"/>
                  <a:pt x="2979683" y="47296"/>
                </a:cubicBezTo>
                <a:cubicBezTo>
                  <a:pt x="3221292" y="37821"/>
                  <a:pt x="3463159" y="36786"/>
                  <a:pt x="3704897" y="31531"/>
                </a:cubicBezTo>
                <a:cubicBezTo>
                  <a:pt x="4074929" y="15442"/>
                  <a:pt x="4153055" y="101310"/>
                  <a:pt x="4051738" y="0"/>
                </a:cubicBezTo>
              </a:path>
            </a:pathLst>
          </a:cu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6" name="手繪多邊形 5"/>
          <p:cNvSpPr/>
          <p:nvPr/>
        </p:nvSpPr>
        <p:spPr bwMode="auto">
          <a:xfrm>
            <a:off x="1918114" y="6558455"/>
            <a:ext cx="3331780" cy="85653"/>
          </a:xfrm>
          <a:custGeom>
            <a:avLst/>
            <a:gdLst>
              <a:gd name="connsiteX0" fmla="*/ 0 w 4153055"/>
              <a:gd name="connsiteY0" fmla="*/ 63062 h 106673"/>
              <a:gd name="connsiteX1" fmla="*/ 567559 w 4153055"/>
              <a:gd name="connsiteY1" fmla="*/ 47296 h 106673"/>
              <a:gd name="connsiteX2" fmla="*/ 614855 w 4153055"/>
              <a:gd name="connsiteY2" fmla="*/ 31531 h 106673"/>
              <a:gd name="connsiteX3" fmla="*/ 772511 w 4153055"/>
              <a:gd name="connsiteY3" fmla="*/ 15765 h 106673"/>
              <a:gd name="connsiteX4" fmla="*/ 2475186 w 4153055"/>
              <a:gd name="connsiteY4" fmla="*/ 63062 h 106673"/>
              <a:gd name="connsiteX5" fmla="*/ 2900855 w 4153055"/>
              <a:gd name="connsiteY5" fmla="*/ 63062 h 106673"/>
              <a:gd name="connsiteX6" fmla="*/ 2979683 w 4153055"/>
              <a:gd name="connsiteY6" fmla="*/ 47296 h 106673"/>
              <a:gd name="connsiteX7" fmla="*/ 3704897 w 4153055"/>
              <a:gd name="connsiteY7" fmla="*/ 31531 h 106673"/>
              <a:gd name="connsiteX8" fmla="*/ 4051738 w 4153055"/>
              <a:gd name="connsiteY8" fmla="*/ 0 h 106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53055" h="106673">
                <a:moveTo>
                  <a:pt x="0" y="63062"/>
                </a:moveTo>
                <a:cubicBezTo>
                  <a:pt x="189186" y="57807"/>
                  <a:pt x="378548" y="56989"/>
                  <a:pt x="567559" y="47296"/>
                </a:cubicBezTo>
                <a:cubicBezTo>
                  <a:pt x="584155" y="46445"/>
                  <a:pt x="598430" y="34058"/>
                  <a:pt x="614855" y="31531"/>
                </a:cubicBezTo>
                <a:cubicBezTo>
                  <a:pt x="667055" y="23500"/>
                  <a:pt x="719959" y="21020"/>
                  <a:pt x="772511" y="15765"/>
                </a:cubicBezTo>
                <a:cubicBezTo>
                  <a:pt x="1548011" y="93315"/>
                  <a:pt x="982200" y="46096"/>
                  <a:pt x="2475186" y="63062"/>
                </a:cubicBezTo>
                <a:cubicBezTo>
                  <a:pt x="2649635" y="106673"/>
                  <a:pt x="2550017" y="88122"/>
                  <a:pt x="2900855" y="63062"/>
                </a:cubicBezTo>
                <a:cubicBezTo>
                  <a:pt x="2927583" y="61153"/>
                  <a:pt x="2952907" y="48346"/>
                  <a:pt x="2979683" y="47296"/>
                </a:cubicBezTo>
                <a:cubicBezTo>
                  <a:pt x="3221292" y="37821"/>
                  <a:pt x="3463159" y="36786"/>
                  <a:pt x="3704897" y="31531"/>
                </a:cubicBezTo>
                <a:cubicBezTo>
                  <a:pt x="4074929" y="15442"/>
                  <a:pt x="4153055" y="101310"/>
                  <a:pt x="4051738" y="0"/>
                </a:cubicBezTo>
              </a:path>
            </a:pathLst>
          </a:cu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7" name="手繪多邊形 6"/>
          <p:cNvSpPr/>
          <p:nvPr/>
        </p:nvSpPr>
        <p:spPr bwMode="auto">
          <a:xfrm>
            <a:off x="4713866" y="5644055"/>
            <a:ext cx="536027" cy="646386"/>
          </a:xfrm>
          <a:custGeom>
            <a:avLst/>
            <a:gdLst>
              <a:gd name="connsiteX0" fmla="*/ 346841 w 725213"/>
              <a:gd name="connsiteY0" fmla="*/ 8745 h 812786"/>
              <a:gd name="connsiteX1" fmla="*/ 299544 w 725213"/>
              <a:gd name="connsiteY1" fmla="*/ 40276 h 812786"/>
              <a:gd name="connsiteX2" fmla="*/ 204951 w 725213"/>
              <a:gd name="connsiteY2" fmla="*/ 134869 h 812786"/>
              <a:gd name="connsiteX3" fmla="*/ 141889 w 725213"/>
              <a:gd name="connsiteY3" fmla="*/ 197931 h 812786"/>
              <a:gd name="connsiteX4" fmla="*/ 110358 w 725213"/>
              <a:gd name="connsiteY4" fmla="*/ 245228 h 812786"/>
              <a:gd name="connsiteX5" fmla="*/ 63062 w 725213"/>
              <a:gd name="connsiteY5" fmla="*/ 292524 h 812786"/>
              <a:gd name="connsiteX6" fmla="*/ 31531 w 725213"/>
              <a:gd name="connsiteY6" fmla="*/ 339821 h 812786"/>
              <a:gd name="connsiteX7" fmla="*/ 0 w 725213"/>
              <a:gd name="connsiteY7" fmla="*/ 434414 h 812786"/>
              <a:gd name="connsiteX8" fmla="*/ 31531 w 725213"/>
              <a:gd name="connsiteY8" fmla="*/ 623600 h 812786"/>
              <a:gd name="connsiteX9" fmla="*/ 63062 w 725213"/>
              <a:gd name="connsiteY9" fmla="*/ 718193 h 812786"/>
              <a:gd name="connsiteX10" fmla="*/ 204951 w 725213"/>
              <a:gd name="connsiteY10" fmla="*/ 765490 h 812786"/>
              <a:gd name="connsiteX11" fmla="*/ 252248 w 725213"/>
              <a:gd name="connsiteY11" fmla="*/ 781255 h 812786"/>
              <a:gd name="connsiteX12" fmla="*/ 394137 w 725213"/>
              <a:gd name="connsiteY12" fmla="*/ 812786 h 812786"/>
              <a:gd name="connsiteX13" fmla="*/ 536027 w 725213"/>
              <a:gd name="connsiteY13" fmla="*/ 781255 h 812786"/>
              <a:gd name="connsiteX14" fmla="*/ 630620 w 725213"/>
              <a:gd name="connsiteY14" fmla="*/ 718193 h 812786"/>
              <a:gd name="connsiteX15" fmla="*/ 693682 w 725213"/>
              <a:gd name="connsiteY15" fmla="*/ 655131 h 812786"/>
              <a:gd name="connsiteX16" fmla="*/ 725213 w 725213"/>
              <a:gd name="connsiteY16" fmla="*/ 607835 h 812786"/>
              <a:gd name="connsiteX17" fmla="*/ 709448 w 725213"/>
              <a:gd name="connsiteY17" fmla="*/ 276759 h 812786"/>
              <a:gd name="connsiteX18" fmla="*/ 693682 w 725213"/>
              <a:gd name="connsiteY18" fmla="*/ 229462 h 812786"/>
              <a:gd name="connsiteX19" fmla="*/ 662151 w 725213"/>
              <a:gd name="connsiteY19" fmla="*/ 182166 h 812786"/>
              <a:gd name="connsiteX20" fmla="*/ 567558 w 725213"/>
              <a:gd name="connsiteY20" fmla="*/ 119104 h 812786"/>
              <a:gd name="connsiteX21" fmla="*/ 520262 w 725213"/>
              <a:gd name="connsiteY21" fmla="*/ 103338 h 812786"/>
              <a:gd name="connsiteX22" fmla="*/ 488731 w 725213"/>
              <a:gd name="connsiteY22" fmla="*/ 56042 h 812786"/>
              <a:gd name="connsiteX23" fmla="*/ 441434 w 725213"/>
              <a:gd name="connsiteY23" fmla="*/ 40276 h 812786"/>
              <a:gd name="connsiteX24" fmla="*/ 346841 w 725213"/>
              <a:gd name="connsiteY24" fmla="*/ 8745 h 812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725213" h="812786">
                <a:moveTo>
                  <a:pt x="346841" y="8745"/>
                </a:moveTo>
                <a:cubicBezTo>
                  <a:pt x="323193" y="8745"/>
                  <a:pt x="313706" y="27688"/>
                  <a:pt x="299544" y="40276"/>
                </a:cubicBezTo>
                <a:cubicBezTo>
                  <a:pt x="266216" y="69901"/>
                  <a:pt x="204951" y="134869"/>
                  <a:pt x="204951" y="134869"/>
                </a:cubicBezTo>
                <a:cubicBezTo>
                  <a:pt x="170555" y="238063"/>
                  <a:pt x="218328" y="136780"/>
                  <a:pt x="141889" y="197931"/>
                </a:cubicBezTo>
                <a:cubicBezTo>
                  <a:pt x="127093" y="209768"/>
                  <a:pt x="122488" y="230672"/>
                  <a:pt x="110358" y="245228"/>
                </a:cubicBezTo>
                <a:cubicBezTo>
                  <a:pt x="96085" y="262356"/>
                  <a:pt x="77335" y="275396"/>
                  <a:pt x="63062" y="292524"/>
                </a:cubicBezTo>
                <a:cubicBezTo>
                  <a:pt x="50932" y="307080"/>
                  <a:pt x="39226" y="322506"/>
                  <a:pt x="31531" y="339821"/>
                </a:cubicBezTo>
                <a:cubicBezTo>
                  <a:pt x="18032" y="370193"/>
                  <a:pt x="0" y="434414"/>
                  <a:pt x="0" y="434414"/>
                </a:cubicBezTo>
                <a:cubicBezTo>
                  <a:pt x="11179" y="523851"/>
                  <a:pt x="9208" y="549192"/>
                  <a:pt x="31531" y="623600"/>
                </a:cubicBezTo>
                <a:cubicBezTo>
                  <a:pt x="41082" y="655435"/>
                  <a:pt x="31531" y="707683"/>
                  <a:pt x="63062" y="718193"/>
                </a:cubicBezTo>
                <a:lnTo>
                  <a:pt x="204951" y="765490"/>
                </a:lnTo>
                <a:cubicBezTo>
                  <a:pt x="220717" y="770745"/>
                  <a:pt x="235856" y="778523"/>
                  <a:pt x="252248" y="781255"/>
                </a:cubicBezTo>
                <a:cubicBezTo>
                  <a:pt x="363233" y="799753"/>
                  <a:pt x="316515" y="786913"/>
                  <a:pt x="394137" y="812786"/>
                </a:cubicBezTo>
                <a:cubicBezTo>
                  <a:pt x="402435" y="811126"/>
                  <a:pt x="521180" y="788679"/>
                  <a:pt x="536027" y="781255"/>
                </a:cubicBezTo>
                <a:cubicBezTo>
                  <a:pt x="569922" y="764308"/>
                  <a:pt x="630620" y="718193"/>
                  <a:pt x="630620" y="718193"/>
                </a:cubicBezTo>
                <a:cubicBezTo>
                  <a:pt x="665019" y="615002"/>
                  <a:pt x="617243" y="716282"/>
                  <a:pt x="693682" y="655131"/>
                </a:cubicBezTo>
                <a:cubicBezTo>
                  <a:pt x="708478" y="643294"/>
                  <a:pt x="714703" y="623600"/>
                  <a:pt x="725213" y="607835"/>
                </a:cubicBezTo>
                <a:cubicBezTo>
                  <a:pt x="719958" y="497476"/>
                  <a:pt x="718623" y="386861"/>
                  <a:pt x="709448" y="276759"/>
                </a:cubicBezTo>
                <a:cubicBezTo>
                  <a:pt x="708068" y="260198"/>
                  <a:pt x="701114" y="244326"/>
                  <a:pt x="693682" y="229462"/>
                </a:cubicBezTo>
                <a:cubicBezTo>
                  <a:pt x="685208" y="212515"/>
                  <a:pt x="676411" y="194643"/>
                  <a:pt x="662151" y="182166"/>
                </a:cubicBezTo>
                <a:cubicBezTo>
                  <a:pt x="633632" y="157212"/>
                  <a:pt x="603509" y="131088"/>
                  <a:pt x="567558" y="119104"/>
                </a:cubicBezTo>
                <a:lnTo>
                  <a:pt x="520262" y="103338"/>
                </a:lnTo>
                <a:cubicBezTo>
                  <a:pt x="509752" y="87573"/>
                  <a:pt x="503527" y="67878"/>
                  <a:pt x="488731" y="56042"/>
                </a:cubicBezTo>
                <a:cubicBezTo>
                  <a:pt x="475754" y="45661"/>
                  <a:pt x="456298" y="47708"/>
                  <a:pt x="441434" y="40276"/>
                </a:cubicBezTo>
                <a:cubicBezTo>
                  <a:pt x="360882" y="0"/>
                  <a:pt x="370489" y="8745"/>
                  <a:pt x="346841" y="8745"/>
                </a:cubicBezTo>
                <a:close/>
              </a:path>
            </a:pathLst>
          </a:cu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211589" y="4335546"/>
            <a:ext cx="258554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b="1" dirty="0">
                <a:solidFill>
                  <a:srgbClr val="FF0000"/>
                </a:solidFill>
                <a:latin typeface="Candara" pitchFamily="34" charset="0"/>
                <a:ea typeface="新細明體" charset="-120"/>
              </a:rPr>
              <a:t>A write can occur at the free block nearest the current head location</a:t>
            </a:r>
            <a:endParaRPr lang="zh-TW" altLang="en-US" sz="2400" b="1" dirty="0">
              <a:latin typeface="Candara" pitchFamily="34" charset="0"/>
            </a:endParaRPr>
          </a:p>
        </p:txBody>
      </p:sp>
      <p:cxnSp>
        <p:nvCxnSpPr>
          <p:cNvPr id="10" name="直線接點 9"/>
          <p:cNvCxnSpPr>
            <a:stCxn id="7" idx="17"/>
            <a:endCxn id="8" idx="1"/>
          </p:cNvCxnSpPr>
          <p:nvPr/>
        </p:nvCxnSpPr>
        <p:spPr bwMode="auto">
          <a:xfrm flipV="1">
            <a:off x="5238241" y="5305042"/>
            <a:ext cx="973348" cy="559112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zh-TW">
                <a:ea typeface="新細明體" charset="-120"/>
              </a:rPr>
              <a:t>End of Chapter 11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>
                <a:ea typeface="新細明體" charset="-120"/>
              </a:rPr>
              <a:t>In-Memory File System Structures</a:t>
            </a:r>
            <a:endParaRPr lang="en-US" altLang="zh-TW" sz="2400">
              <a:ea typeface="新細明體" charset="-120"/>
            </a:endParaRP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48795" y="949704"/>
            <a:ext cx="7972425" cy="4530725"/>
          </a:xfrm>
        </p:spPr>
        <p:txBody>
          <a:bodyPr/>
          <a:lstStyle/>
          <a:p>
            <a:r>
              <a:rPr lang="en-US" altLang="zh-TW" dirty="0">
                <a:ea typeface="新細明體" charset="-120"/>
              </a:rPr>
              <a:t>The necessary </a:t>
            </a:r>
            <a:r>
              <a:rPr lang="en-US" altLang="zh-TW" b="1" dirty="0">
                <a:solidFill>
                  <a:srgbClr val="FF0000"/>
                </a:solidFill>
                <a:ea typeface="新細明體" charset="-120"/>
              </a:rPr>
              <a:t>file system structures </a:t>
            </a:r>
            <a:r>
              <a:rPr lang="en-US" altLang="zh-TW" dirty="0">
                <a:ea typeface="新細明體" charset="-120"/>
              </a:rPr>
              <a:t>provided by the OS.</a:t>
            </a:r>
          </a:p>
        </p:txBody>
      </p:sp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51949" y="1491374"/>
            <a:ext cx="6532562" cy="4883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4647983" y="3451169"/>
            <a:ext cx="2588390" cy="7266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993300"/>
              </a:buClr>
              <a:buSzPct val="90000"/>
              <a:tabLst/>
              <a:defRPr/>
            </a:pPr>
            <a:r>
              <a:rPr kumimoji="1" lang="en-US" altLang="zh-TW" sz="2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ndara" pitchFamily="34" charset="0"/>
                <a:ea typeface="新細明體" charset="-120"/>
                <a:cs typeface="Candara" pitchFamily="34" charset="0"/>
              </a:rPr>
              <a:t>opening a file</a:t>
            </a:r>
            <a:endParaRPr kumimoji="1" lang="en-US" altLang="zh-TW" sz="24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ndara" pitchFamily="34" charset="0"/>
              <a:ea typeface="新細明體" charset="-120"/>
              <a:cs typeface="Candara" pitchFamily="34" charset="0"/>
            </a:endParaRP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4658493" y="6131303"/>
            <a:ext cx="2588390" cy="7266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993300"/>
              </a:buClr>
              <a:buSzPct val="90000"/>
              <a:tabLst/>
              <a:defRPr/>
            </a:pPr>
            <a:r>
              <a:rPr kumimoji="1" lang="en-US" altLang="zh-TW" sz="2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ndara" pitchFamily="34" charset="0"/>
                <a:ea typeface="新細明體" charset="-120"/>
                <a:cs typeface="Candara" pitchFamily="34" charset="0"/>
              </a:rPr>
              <a:t>reading a file</a:t>
            </a:r>
            <a:endParaRPr kumimoji="1" lang="en-US" altLang="zh-TW" sz="24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ndara" pitchFamily="34" charset="0"/>
              <a:ea typeface="新細明體" charset="-120"/>
              <a:cs typeface="Candara" pitchFamily="34" charset="0"/>
            </a:endParaRPr>
          </a:p>
        </p:txBody>
      </p:sp>
      <p:sp>
        <p:nvSpPr>
          <p:cNvPr id="7" name="橢圓 6"/>
          <p:cNvSpPr/>
          <p:nvPr/>
        </p:nvSpPr>
        <p:spPr bwMode="auto">
          <a:xfrm>
            <a:off x="5486399" y="1545020"/>
            <a:ext cx="536027" cy="520262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charset="0"/>
              </a:rPr>
              <a:t>1</a:t>
            </a:r>
            <a:endParaRPr kumimoji="0" lang="zh-TW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8" name="橢圓 7"/>
          <p:cNvSpPr/>
          <p:nvPr/>
        </p:nvSpPr>
        <p:spPr bwMode="auto">
          <a:xfrm>
            <a:off x="3053254" y="2328041"/>
            <a:ext cx="536027" cy="520262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TW" b="1" dirty="0">
                <a:latin typeface="Verdana" charset="0"/>
              </a:rPr>
              <a:t>2</a:t>
            </a:r>
            <a:endParaRPr kumimoji="0" lang="zh-TW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9" name="橢圓 8"/>
          <p:cNvSpPr/>
          <p:nvPr/>
        </p:nvSpPr>
        <p:spPr bwMode="auto">
          <a:xfrm>
            <a:off x="5302468" y="2385848"/>
            <a:ext cx="536027" cy="520262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TW" b="1" dirty="0">
                <a:latin typeface="Verdana" charset="0"/>
              </a:rPr>
              <a:t>3</a:t>
            </a:r>
            <a:endParaRPr kumimoji="0" lang="zh-TW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10" name="橢圓 9"/>
          <p:cNvSpPr/>
          <p:nvPr/>
        </p:nvSpPr>
        <p:spPr bwMode="auto">
          <a:xfrm>
            <a:off x="5738648" y="5013434"/>
            <a:ext cx="536027" cy="520262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TW" b="1" dirty="0">
                <a:latin typeface="Verdana" charset="0"/>
              </a:rPr>
              <a:t>4</a:t>
            </a:r>
            <a:endParaRPr kumimoji="0" lang="zh-TW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11" name="橢圓 10"/>
          <p:cNvSpPr/>
          <p:nvPr/>
        </p:nvSpPr>
        <p:spPr bwMode="auto">
          <a:xfrm>
            <a:off x="2501462" y="4645572"/>
            <a:ext cx="536027" cy="520262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TW" b="1" dirty="0">
                <a:latin typeface="Verdana" charset="0"/>
              </a:rPr>
              <a:t> 5</a:t>
            </a:r>
            <a:endParaRPr kumimoji="0" lang="zh-TW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12" name="橢圓 11"/>
          <p:cNvSpPr/>
          <p:nvPr/>
        </p:nvSpPr>
        <p:spPr bwMode="auto">
          <a:xfrm>
            <a:off x="4183117" y="4419600"/>
            <a:ext cx="536027" cy="520262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TW" b="1" dirty="0">
                <a:latin typeface="Verdana" charset="0"/>
              </a:rPr>
              <a:t>6</a:t>
            </a:r>
            <a:endParaRPr kumimoji="0" lang="zh-TW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13" name="橢圓 12"/>
          <p:cNvSpPr/>
          <p:nvPr/>
        </p:nvSpPr>
        <p:spPr bwMode="auto">
          <a:xfrm>
            <a:off x="5612524" y="4303986"/>
            <a:ext cx="536027" cy="520262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TW" b="1" dirty="0">
                <a:latin typeface="Verdana" charset="0"/>
              </a:rPr>
              <a:t>7</a:t>
            </a:r>
            <a:endParaRPr kumimoji="0" lang="zh-TW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7813"/>
            <a:ext cx="7404100" cy="576262"/>
          </a:xfrm>
        </p:spPr>
        <p:txBody>
          <a:bodyPr/>
          <a:lstStyle/>
          <a:p>
            <a:pPr eaLnBrk="1" hangingPunct="1"/>
            <a:r>
              <a:rPr lang="en-US" altLang="zh-TW">
                <a:ea typeface="新細明體" charset="-120"/>
              </a:rPr>
              <a:t>Virtual File Systems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6438" y="1000125"/>
            <a:ext cx="8229600" cy="4530725"/>
          </a:xfrm>
        </p:spPr>
        <p:txBody>
          <a:bodyPr/>
          <a:lstStyle/>
          <a:p>
            <a:r>
              <a:rPr lang="en-US" altLang="zh-TW" sz="2400" dirty="0">
                <a:ea typeface="新細明體" charset="-120"/>
              </a:rPr>
              <a:t>Modern OS must concurrently</a:t>
            </a:r>
            <a:r>
              <a:rPr lang="zh-TW" altLang="en-US" sz="2400" dirty="0">
                <a:ea typeface="新細明體" charset="-120"/>
              </a:rPr>
              <a:t>同時</a:t>
            </a:r>
            <a:r>
              <a:rPr lang="en-US" altLang="zh-TW" sz="2400" dirty="0">
                <a:ea typeface="新細明體" charset="-120"/>
              </a:rPr>
              <a:t> </a:t>
            </a:r>
            <a:r>
              <a:rPr lang="en-US" altLang="zh-TW" sz="2400" dirty="0">
                <a:solidFill>
                  <a:srgbClr val="FF0000"/>
                </a:solidFill>
                <a:ea typeface="新細明體" charset="-120"/>
              </a:rPr>
              <a:t>support multiple types of file systems.  ex remote/local fs</a:t>
            </a:r>
          </a:p>
          <a:p>
            <a:r>
              <a:rPr lang="en-US" altLang="zh-TW" sz="2400" dirty="0">
                <a:ea typeface="新細明體" charset="-120"/>
              </a:rPr>
              <a:t>How does an OS allow multiple types of file systems to be integrated into a directory structure ?</a:t>
            </a:r>
          </a:p>
          <a:p>
            <a:pPr lvl="1"/>
            <a:r>
              <a:rPr lang="en-US" altLang="zh-TW" sz="2400" dirty="0">
                <a:ea typeface="新細明體" charset="-120"/>
              </a:rPr>
              <a:t>To write directory and file routines for each type.</a:t>
            </a:r>
          </a:p>
          <a:p>
            <a:r>
              <a:rPr lang="en-US" altLang="zh-TW" sz="2400" dirty="0">
                <a:ea typeface="新細明體" charset="-120"/>
              </a:rPr>
              <a:t>Most Operating systems provide an </a:t>
            </a:r>
            <a:r>
              <a:rPr lang="en-US" altLang="zh-TW" sz="2400" dirty="0">
                <a:solidFill>
                  <a:srgbClr val="FF0000"/>
                </a:solidFill>
                <a:ea typeface="新細明體" charset="-120"/>
              </a:rPr>
              <a:t>object-oriented way </a:t>
            </a:r>
            <a:r>
              <a:rPr lang="en-US" altLang="zh-TW" sz="2400" dirty="0">
                <a:ea typeface="新細明體" charset="-120"/>
              </a:rPr>
              <a:t>of implementing file systems, including UNIX.</a:t>
            </a:r>
          </a:p>
          <a:p>
            <a:r>
              <a:rPr lang="en-US" altLang="zh-TW" sz="2400" dirty="0">
                <a:ea typeface="新細明體" charset="-120"/>
              </a:rPr>
              <a:t>The file-system implementation consists of </a:t>
            </a:r>
            <a:r>
              <a:rPr lang="en-US" altLang="zh-TW" sz="2400" dirty="0">
                <a:solidFill>
                  <a:srgbClr val="FF0000"/>
                </a:solidFill>
                <a:ea typeface="新細明體" charset="-120"/>
              </a:rPr>
              <a:t>three major layers</a:t>
            </a:r>
            <a:r>
              <a:rPr lang="en-US" altLang="zh-TW" sz="2400" dirty="0">
                <a:ea typeface="新細明體" charset="-120"/>
              </a:rPr>
              <a:t>  (Figure 11.4)</a:t>
            </a:r>
          </a:p>
          <a:p>
            <a:r>
              <a:rPr lang="en-US" altLang="zh-TW" sz="2400" dirty="0">
                <a:ea typeface="新細明體" charset="-120"/>
              </a:rPr>
              <a:t>The first layer is the </a:t>
            </a:r>
            <a:r>
              <a:rPr lang="en-US" altLang="zh-TW" sz="2400" b="1" dirty="0">
                <a:solidFill>
                  <a:srgbClr val="FF0000"/>
                </a:solidFill>
                <a:ea typeface="新細明體" charset="-120"/>
              </a:rPr>
              <a:t>file-system interface</a:t>
            </a:r>
            <a:r>
              <a:rPr lang="en-US" altLang="zh-TW" sz="2400" dirty="0">
                <a:ea typeface="新細明體" charset="-120"/>
              </a:rPr>
              <a:t>, based on open(), read(), write(), and close() calls  (</a:t>
            </a:r>
            <a:r>
              <a:rPr lang="zh-TW" altLang="en-US" sz="2400" dirty="0">
                <a:ea typeface="新細明體" charset="-120"/>
              </a:rPr>
              <a:t>就</a:t>
            </a:r>
            <a:r>
              <a:rPr lang="en-US" altLang="zh-TW" sz="2400" dirty="0">
                <a:ea typeface="新細明體" charset="-120"/>
              </a:rPr>
              <a:t>API)</a:t>
            </a:r>
          </a:p>
          <a:p>
            <a:r>
              <a:rPr lang="en-US" altLang="zh-TW" sz="2400" dirty="0">
                <a:ea typeface="新細明體" charset="-120"/>
              </a:rPr>
              <a:t>The 2</a:t>
            </a:r>
            <a:r>
              <a:rPr lang="en-US" altLang="zh-TW" sz="2400" baseline="30000" dirty="0">
                <a:ea typeface="新細明體" charset="-120"/>
              </a:rPr>
              <a:t>nd</a:t>
            </a:r>
            <a:r>
              <a:rPr lang="en-US" altLang="zh-TW" sz="2400" dirty="0">
                <a:ea typeface="新細明體" charset="-120"/>
              </a:rPr>
              <a:t> layer is called the </a:t>
            </a:r>
            <a:r>
              <a:rPr lang="en-US" altLang="zh-TW" sz="2400" b="1" dirty="0">
                <a:solidFill>
                  <a:srgbClr val="FF0000"/>
                </a:solidFill>
                <a:ea typeface="新細明體" charset="-120"/>
              </a:rPr>
              <a:t>virtual file system (VFS)</a:t>
            </a:r>
            <a:r>
              <a:rPr lang="en-US" altLang="zh-TW" sz="2400" dirty="0">
                <a:ea typeface="新細明體" charset="-120"/>
              </a:rPr>
              <a:t> layer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1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112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112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000"/>
                                        <p:tgtEl>
                                          <p:spTgt spid="112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000"/>
                                        <p:tgtEl>
                                          <p:spTgt spid="112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000"/>
                                        <p:tgtEl>
                                          <p:spTgt spid="112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1000"/>
                                        <p:tgtEl>
                                          <p:spTgt spid="112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7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dirty="0">
                <a:ea typeface="新細明體" charset="-120"/>
              </a:rPr>
              <a:t>Schematic View of a Virtual File System</a:t>
            </a:r>
            <a:endParaRPr lang="en-US" altLang="zh-TW" sz="2400" dirty="0">
              <a:ea typeface="新細明體" charset="-120"/>
            </a:endParaRPr>
          </a:p>
        </p:txBody>
      </p:sp>
      <p:pic>
        <p:nvPicPr>
          <p:cNvPr id="14339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08099" y="1330653"/>
            <a:ext cx="6866211" cy="51659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340" name="文字方塊 3"/>
          <p:cNvSpPr txBox="1">
            <a:spLocks noChangeArrowheads="1"/>
          </p:cNvSpPr>
          <p:nvPr/>
        </p:nvSpPr>
        <p:spPr bwMode="auto">
          <a:xfrm>
            <a:off x="6505153" y="981075"/>
            <a:ext cx="983859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TW" sz="2000" b="1" dirty="0">
                <a:solidFill>
                  <a:srgbClr val="FF0000"/>
                </a:solidFill>
                <a:latin typeface="Candara" pitchFamily="34" charset="0"/>
                <a:ea typeface="新細明體" charset="-120"/>
              </a:rPr>
              <a:t>Open()</a:t>
            </a:r>
          </a:p>
          <a:p>
            <a:r>
              <a:rPr lang="en-US" altLang="zh-TW" sz="2000" b="1" dirty="0">
                <a:solidFill>
                  <a:srgbClr val="FF0000"/>
                </a:solidFill>
                <a:latin typeface="Candara" pitchFamily="34" charset="0"/>
                <a:ea typeface="新細明體" charset="-120"/>
              </a:rPr>
              <a:t>Read()</a:t>
            </a:r>
          </a:p>
          <a:p>
            <a:r>
              <a:rPr lang="en-US" altLang="zh-TW" sz="2000" b="1" dirty="0">
                <a:solidFill>
                  <a:srgbClr val="FF0000"/>
                </a:solidFill>
                <a:latin typeface="Candara" pitchFamily="34" charset="0"/>
                <a:ea typeface="新細明體" charset="-120"/>
              </a:rPr>
              <a:t>Write()</a:t>
            </a:r>
          </a:p>
          <a:p>
            <a:r>
              <a:rPr lang="en-US" altLang="zh-TW" sz="2000" b="1" dirty="0">
                <a:solidFill>
                  <a:srgbClr val="FF0000"/>
                </a:solidFill>
                <a:latin typeface="Candara" pitchFamily="34" charset="0"/>
                <a:ea typeface="新細明體" charset="-120"/>
              </a:rPr>
              <a:t>Close()</a:t>
            </a:r>
            <a:endParaRPr lang="zh-TW" altLang="en-US" sz="2000" b="1" dirty="0">
              <a:solidFill>
                <a:srgbClr val="FF0000"/>
              </a:solidFill>
              <a:latin typeface="Candara" pitchFamily="34" charset="0"/>
              <a:ea typeface="新細明體" charset="-120"/>
            </a:endParaRPr>
          </a:p>
        </p:txBody>
      </p:sp>
      <p:sp>
        <p:nvSpPr>
          <p:cNvPr id="5" name="文字方塊 3"/>
          <p:cNvSpPr txBox="1">
            <a:spLocks noChangeArrowheads="1"/>
          </p:cNvSpPr>
          <p:nvPr/>
        </p:nvSpPr>
        <p:spPr bwMode="auto">
          <a:xfrm>
            <a:off x="2117073" y="1354189"/>
            <a:ext cx="1499128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TW" sz="2800" b="1" dirty="0">
                <a:solidFill>
                  <a:srgbClr val="FF0000"/>
                </a:solidFill>
                <a:latin typeface="Candara" pitchFamily="34" charset="0"/>
                <a:ea typeface="新細明體" charset="-120"/>
              </a:rPr>
              <a:t>1</a:t>
            </a:r>
            <a:r>
              <a:rPr lang="en-US" altLang="zh-TW" sz="2800" b="1" baseline="30000" dirty="0">
                <a:solidFill>
                  <a:srgbClr val="FF0000"/>
                </a:solidFill>
                <a:latin typeface="Candara" pitchFamily="34" charset="0"/>
                <a:ea typeface="新細明體" charset="-120"/>
              </a:rPr>
              <a:t>st</a:t>
            </a:r>
            <a:r>
              <a:rPr lang="en-US" altLang="zh-TW" sz="2800" b="1" dirty="0">
                <a:solidFill>
                  <a:srgbClr val="FF0000"/>
                </a:solidFill>
                <a:latin typeface="Candara" pitchFamily="34" charset="0"/>
                <a:ea typeface="新細明體" charset="-120"/>
              </a:rPr>
              <a:t>  Layer</a:t>
            </a:r>
            <a:endParaRPr lang="zh-TW" altLang="en-US" sz="2800" b="1" dirty="0">
              <a:solidFill>
                <a:srgbClr val="FF0000"/>
              </a:solidFill>
              <a:latin typeface="Candara" pitchFamily="34" charset="0"/>
              <a:ea typeface="新細明體" charset="-120"/>
            </a:endParaRPr>
          </a:p>
        </p:txBody>
      </p:sp>
      <p:sp>
        <p:nvSpPr>
          <p:cNvPr id="6" name="文字方塊 3"/>
          <p:cNvSpPr txBox="1">
            <a:spLocks noChangeArrowheads="1"/>
          </p:cNvSpPr>
          <p:nvPr/>
        </p:nvSpPr>
        <p:spPr bwMode="auto">
          <a:xfrm>
            <a:off x="2017225" y="2531348"/>
            <a:ext cx="1704313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TW" sz="2800" b="1" dirty="0">
                <a:solidFill>
                  <a:srgbClr val="FF0000"/>
                </a:solidFill>
                <a:latin typeface="Candara" pitchFamily="34" charset="0"/>
                <a:ea typeface="新細明體" charset="-120"/>
              </a:rPr>
              <a:t>2</a:t>
            </a:r>
            <a:r>
              <a:rPr lang="en-US" altLang="zh-TW" sz="2800" b="1" baseline="30000" dirty="0">
                <a:solidFill>
                  <a:srgbClr val="FF0000"/>
                </a:solidFill>
                <a:latin typeface="Candara" pitchFamily="34" charset="0"/>
                <a:ea typeface="新細明體" charset="-120"/>
              </a:rPr>
              <a:t>nd</a:t>
            </a:r>
            <a:r>
              <a:rPr lang="en-US" altLang="zh-TW" sz="2800" b="1" dirty="0">
                <a:solidFill>
                  <a:srgbClr val="FF0000"/>
                </a:solidFill>
                <a:latin typeface="Candara" pitchFamily="34" charset="0"/>
                <a:ea typeface="新細明體" charset="-120"/>
              </a:rPr>
              <a:t>   Layer</a:t>
            </a:r>
            <a:endParaRPr lang="zh-TW" altLang="en-US" sz="2800" b="1" dirty="0">
              <a:solidFill>
                <a:srgbClr val="FF0000"/>
              </a:solidFill>
              <a:latin typeface="Candara" pitchFamily="34" charset="0"/>
              <a:ea typeface="新細明體" charset="-120"/>
            </a:endParaRPr>
          </a:p>
        </p:txBody>
      </p:sp>
      <p:sp>
        <p:nvSpPr>
          <p:cNvPr id="7" name="文字方塊 3"/>
          <p:cNvSpPr txBox="1">
            <a:spLocks noChangeArrowheads="1"/>
          </p:cNvSpPr>
          <p:nvPr/>
        </p:nvSpPr>
        <p:spPr bwMode="auto">
          <a:xfrm>
            <a:off x="498481" y="3613912"/>
            <a:ext cx="1741182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TW" sz="2800" b="1" dirty="0">
                <a:solidFill>
                  <a:srgbClr val="FF0000"/>
                </a:solidFill>
                <a:latin typeface="Candara" pitchFamily="34" charset="0"/>
                <a:ea typeface="新細明體" charset="-120"/>
              </a:rPr>
              <a:t>3</a:t>
            </a:r>
            <a:r>
              <a:rPr lang="en-US" altLang="zh-TW" sz="2800" b="1" baseline="30000" dirty="0">
                <a:solidFill>
                  <a:srgbClr val="FF0000"/>
                </a:solidFill>
                <a:latin typeface="Candara" pitchFamily="34" charset="0"/>
                <a:ea typeface="新細明體" charset="-120"/>
              </a:rPr>
              <a:t>rd</a:t>
            </a:r>
            <a:r>
              <a:rPr lang="en-US" altLang="zh-TW" sz="2800" b="1" dirty="0">
                <a:solidFill>
                  <a:srgbClr val="FF0000"/>
                </a:solidFill>
                <a:latin typeface="Candara" pitchFamily="34" charset="0"/>
                <a:ea typeface="新細明體" charset="-120"/>
              </a:rPr>
              <a:t>    Layer</a:t>
            </a:r>
            <a:endParaRPr lang="zh-TW" altLang="en-US" sz="2800" b="1" dirty="0">
              <a:solidFill>
                <a:srgbClr val="FF0000"/>
              </a:solidFill>
              <a:latin typeface="Candara" pitchFamily="34" charset="0"/>
              <a:ea typeface="新細明體" charset="-12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1_os-8">
  <a:themeElements>
    <a:clrScheme name="1_os-8 8">
      <a:dk1>
        <a:srgbClr val="000000"/>
      </a:dk1>
      <a:lt1>
        <a:srgbClr val="FFFFFF"/>
      </a:lt1>
      <a:dk2>
        <a:srgbClr val="999900"/>
      </a:dk2>
      <a:lt2>
        <a:srgbClr val="666600"/>
      </a:lt2>
      <a:accent1>
        <a:srgbClr val="99CC00"/>
      </a:accent1>
      <a:accent2>
        <a:srgbClr val="CCCC66"/>
      </a:accent2>
      <a:accent3>
        <a:srgbClr val="FFFFFF"/>
      </a:accent3>
      <a:accent4>
        <a:srgbClr val="000000"/>
      </a:accent4>
      <a:accent5>
        <a:srgbClr val="CAE2AA"/>
      </a:accent5>
      <a:accent6>
        <a:srgbClr val="B9B95C"/>
      </a:accent6>
      <a:hlink>
        <a:srgbClr val="FFCC00"/>
      </a:hlink>
      <a:folHlink>
        <a:srgbClr val="CC9900"/>
      </a:folHlink>
    </a:clrScheme>
    <a:fontScheme name="1_os-8">
      <a:majorFont>
        <a:latin typeface="Arial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</a:defRPr>
        </a:defPPr>
      </a:lstStyle>
    </a:lnDef>
  </a:objectDefaults>
  <a:extraClrSchemeLst>
    <a:extraClrScheme>
      <a:clrScheme name="1_os-8 1">
        <a:dk1>
          <a:srgbClr val="006699"/>
        </a:dk1>
        <a:lt1>
          <a:srgbClr val="FFFFFF"/>
        </a:lt1>
        <a:dk2>
          <a:srgbClr val="000000"/>
        </a:dk2>
        <a:lt2>
          <a:srgbClr val="99FF99"/>
        </a:lt2>
        <a:accent1>
          <a:srgbClr val="00CC99"/>
        </a:accent1>
        <a:accent2>
          <a:srgbClr val="009999"/>
        </a:accent2>
        <a:accent3>
          <a:srgbClr val="AAAAAA"/>
        </a:accent3>
        <a:accent4>
          <a:srgbClr val="DADADA"/>
        </a:accent4>
        <a:accent5>
          <a:srgbClr val="AAE2CA"/>
        </a:accent5>
        <a:accent6>
          <a:srgbClr val="008A8A"/>
        </a:accent6>
        <a:hlink>
          <a:srgbClr val="0066FF"/>
        </a:hlink>
        <a:folHlink>
          <a:srgbClr val="989CBA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os-8 2">
        <a:dk1>
          <a:srgbClr val="808000"/>
        </a:dk1>
        <a:lt1>
          <a:srgbClr val="FFFFFF"/>
        </a:lt1>
        <a:dk2>
          <a:srgbClr val="5C271E"/>
        </a:dk2>
        <a:lt2>
          <a:srgbClr val="FFDD89"/>
        </a:lt2>
        <a:accent1>
          <a:srgbClr val="CC6600"/>
        </a:accent1>
        <a:accent2>
          <a:srgbClr val="CC9900"/>
        </a:accent2>
        <a:accent3>
          <a:srgbClr val="B5ACAB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os-8 3">
        <a:dk1>
          <a:srgbClr val="763B00"/>
        </a:dk1>
        <a:lt1>
          <a:srgbClr val="FFFFFF"/>
        </a:lt1>
        <a:dk2>
          <a:srgbClr val="330000"/>
        </a:dk2>
        <a:lt2>
          <a:srgbClr val="CC9900"/>
        </a:lt2>
        <a:accent1>
          <a:srgbClr val="FFCC00"/>
        </a:accent1>
        <a:accent2>
          <a:srgbClr val="CC3300"/>
        </a:accent2>
        <a:accent3>
          <a:srgbClr val="ADAAAA"/>
        </a:accent3>
        <a:accent4>
          <a:srgbClr val="DADADA"/>
        </a:accent4>
        <a:accent5>
          <a:srgbClr val="FFE2AA"/>
        </a:accent5>
        <a:accent6>
          <a:srgbClr val="B92D00"/>
        </a:accent6>
        <a:hlink>
          <a:srgbClr val="666699"/>
        </a:hlink>
        <a:folHlink>
          <a:srgbClr val="9999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os-8 4">
        <a:dk1>
          <a:srgbClr val="6D3696"/>
        </a:dk1>
        <a:lt1>
          <a:srgbClr val="FFFFFF"/>
        </a:lt1>
        <a:dk2>
          <a:srgbClr val="51255D"/>
        </a:dk2>
        <a:lt2>
          <a:srgbClr val="FFFFCC"/>
        </a:lt2>
        <a:accent1>
          <a:srgbClr val="666699"/>
        </a:accent1>
        <a:accent2>
          <a:srgbClr val="800080"/>
        </a:accent2>
        <a:accent3>
          <a:srgbClr val="B3ACB6"/>
        </a:accent3>
        <a:accent4>
          <a:srgbClr val="DADADA"/>
        </a:accent4>
        <a:accent5>
          <a:srgbClr val="B8B8CA"/>
        </a:accent5>
        <a:accent6>
          <a:srgbClr val="730073"/>
        </a:accent6>
        <a:hlink>
          <a:srgbClr val="CCCC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os-8 5">
        <a:dk1>
          <a:srgbClr val="CC6600"/>
        </a:dk1>
        <a:lt1>
          <a:srgbClr val="FFFFFF"/>
        </a:lt1>
        <a:dk2>
          <a:srgbClr val="4A553B"/>
        </a:dk2>
        <a:lt2>
          <a:srgbClr val="FFBF1F"/>
        </a:lt2>
        <a:accent1>
          <a:srgbClr val="FFCC00"/>
        </a:accent1>
        <a:accent2>
          <a:srgbClr val="CC9900"/>
        </a:accent2>
        <a:accent3>
          <a:srgbClr val="B1B4AF"/>
        </a:accent3>
        <a:accent4>
          <a:srgbClr val="DADADA"/>
        </a:accent4>
        <a:accent5>
          <a:srgbClr val="FFE2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os-8 6">
        <a:dk1>
          <a:srgbClr val="000000"/>
        </a:dk1>
        <a:lt1>
          <a:srgbClr val="FFFFFF"/>
        </a:lt1>
        <a:dk2>
          <a:srgbClr val="666699"/>
        </a:dk2>
        <a:lt2>
          <a:srgbClr val="FFCC00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666699"/>
        </a:hlink>
        <a:folHlink>
          <a:srgbClr val="9999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os-8 7">
        <a:dk1>
          <a:srgbClr val="000000"/>
        </a:dk1>
        <a:lt1>
          <a:srgbClr val="FFFFFF"/>
        </a:lt1>
        <a:dk2>
          <a:srgbClr val="CC3300"/>
        </a:dk2>
        <a:lt2>
          <a:srgbClr val="66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CC9900"/>
        </a:hlink>
        <a:folHlink>
          <a:srgbClr val="9966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os-8 8">
        <a:dk1>
          <a:srgbClr val="000000"/>
        </a:dk1>
        <a:lt1>
          <a:srgbClr val="FFFFFF"/>
        </a:lt1>
        <a:dk2>
          <a:srgbClr val="999900"/>
        </a:dk2>
        <a:lt2>
          <a:srgbClr val="666600"/>
        </a:lt2>
        <a:accent1>
          <a:srgbClr val="99CC00"/>
        </a:accent1>
        <a:accent2>
          <a:srgbClr val="CCCC66"/>
        </a:accent2>
        <a:accent3>
          <a:srgbClr val="FFFFFF"/>
        </a:accent3>
        <a:accent4>
          <a:srgbClr val="000000"/>
        </a:accent4>
        <a:accent5>
          <a:srgbClr val="CAE2AA"/>
        </a:accent5>
        <a:accent6>
          <a:srgbClr val="B9B95C"/>
        </a:accent6>
        <a:hlink>
          <a:srgbClr val="FFCC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OS8</Template>
  <TotalTime>26927</TotalTime>
  <Words>4338</Words>
  <Application>Microsoft Office PowerPoint</Application>
  <PresentationFormat>On-screen Show (4:3)</PresentationFormat>
  <Paragraphs>490</Paragraphs>
  <Slides>65</Slides>
  <Notes>63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74" baseType="lpstr">
      <vt:lpstr>Monotype Sorts</vt:lpstr>
      <vt:lpstr>Arial</vt:lpstr>
      <vt:lpstr>Candara</vt:lpstr>
      <vt:lpstr>Helvetica</vt:lpstr>
      <vt:lpstr>Times New Roman</vt:lpstr>
      <vt:lpstr>Verdana</vt:lpstr>
      <vt:lpstr>Webdings</vt:lpstr>
      <vt:lpstr>Wingdings</vt:lpstr>
      <vt:lpstr>1_os-8</vt:lpstr>
      <vt:lpstr>Chapter 11   Implementing File-Systems</vt:lpstr>
      <vt:lpstr> Chapter 11: Implementing File Systems </vt:lpstr>
      <vt:lpstr>Objectives</vt:lpstr>
      <vt:lpstr>File-System Structure</vt:lpstr>
      <vt:lpstr>Layered File System</vt:lpstr>
      <vt:lpstr>A Typical File Control Block</vt:lpstr>
      <vt:lpstr>In-Memory File System Structures</vt:lpstr>
      <vt:lpstr>Virtual File Systems</vt:lpstr>
      <vt:lpstr>Schematic View of a Virtual File System</vt:lpstr>
      <vt:lpstr>Virtual File Systems</vt:lpstr>
      <vt:lpstr>Virtual File Systems</vt:lpstr>
      <vt:lpstr>Virtual File Systems</vt:lpstr>
      <vt:lpstr>Virtual File Systems</vt:lpstr>
      <vt:lpstr>Directory Implementation</vt:lpstr>
      <vt:lpstr>Allocation Methods</vt:lpstr>
      <vt:lpstr>Contiguous Allocation</vt:lpstr>
      <vt:lpstr>Contiguous Allocation of Disk Space</vt:lpstr>
      <vt:lpstr>Extent-Based Systems</vt:lpstr>
      <vt:lpstr>Linked Allocation</vt:lpstr>
      <vt:lpstr>Linked Allocation (Cont.)</vt:lpstr>
      <vt:lpstr>Linked Allocation</vt:lpstr>
      <vt:lpstr>File-Allocation Table</vt:lpstr>
      <vt:lpstr>Indexed Allocation</vt:lpstr>
      <vt:lpstr>Example of Indexed Allocation</vt:lpstr>
      <vt:lpstr>Indexed Allocation (Cont.)</vt:lpstr>
      <vt:lpstr>Indexed Allocation – Mapping (Cont.)</vt:lpstr>
      <vt:lpstr>Indexed Allocation – Mapping (Cont.)</vt:lpstr>
      <vt:lpstr>Combined Scheme:  UNIX (4K bytes per block)</vt:lpstr>
      <vt:lpstr>Free-Space Management</vt:lpstr>
      <vt:lpstr>Free-Space Management (Cont.)</vt:lpstr>
      <vt:lpstr>Linked Free Space List on Disk</vt:lpstr>
      <vt:lpstr>Free-Space Management (Cont.)</vt:lpstr>
      <vt:lpstr>Free-Space Management (Cont.)</vt:lpstr>
      <vt:lpstr>Efficiency and Performance</vt:lpstr>
      <vt:lpstr>Efficiency and Performance</vt:lpstr>
      <vt:lpstr>Page Cache</vt:lpstr>
      <vt:lpstr>Unified Buffer Cache</vt:lpstr>
      <vt:lpstr>Recovery</vt:lpstr>
      <vt:lpstr>Log Structured File Systems</vt:lpstr>
      <vt:lpstr>The Sun Network File System (NFS)</vt:lpstr>
      <vt:lpstr>NFS (Cont.)</vt:lpstr>
      <vt:lpstr>NFS (Cont.)</vt:lpstr>
      <vt:lpstr>NFS (Cont.)</vt:lpstr>
      <vt:lpstr>NFS (Cont.)</vt:lpstr>
      <vt:lpstr>NFS (Cont.)</vt:lpstr>
      <vt:lpstr>NFS (Cont.)</vt:lpstr>
      <vt:lpstr>NFS (Cont.)</vt:lpstr>
      <vt:lpstr>NFS Mount Protocol</vt:lpstr>
      <vt:lpstr>NFS Mount Protocol</vt:lpstr>
      <vt:lpstr>NFS Protocol</vt:lpstr>
      <vt:lpstr>NFS Protocol</vt:lpstr>
      <vt:lpstr>Schematic View of NFS Architecture </vt:lpstr>
      <vt:lpstr>Three Major Layers of NFS Architecture </vt:lpstr>
      <vt:lpstr>An illustration of NFS Architecture </vt:lpstr>
      <vt:lpstr>Schematic View of NFS Architecture </vt:lpstr>
      <vt:lpstr>NFS Path-Name Translation</vt:lpstr>
      <vt:lpstr>NFS Remote Operations</vt:lpstr>
      <vt:lpstr>NFS Remote Operations</vt:lpstr>
      <vt:lpstr>PowerPoint Presentation</vt:lpstr>
      <vt:lpstr>Example: WAFL File System</vt:lpstr>
      <vt:lpstr>PowerPoint Presentation</vt:lpstr>
      <vt:lpstr>Example: WAFL File System</vt:lpstr>
      <vt:lpstr>Example: WAFL File System</vt:lpstr>
      <vt:lpstr>Snapshots in WAFL</vt:lpstr>
      <vt:lpstr>End of Chapter 11</vt:lpstr>
    </vt:vector>
  </TitlesOfParts>
  <Company>Lucent Technologies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Module 4:  Processes</dc:title>
  <dc:creator>Marilyn Turnamian</dc:creator>
  <cp:lastModifiedBy>簡 洋</cp:lastModifiedBy>
  <cp:revision>252</cp:revision>
  <cp:lastPrinted>2001-06-14T14:14:54Z</cp:lastPrinted>
  <dcterms:created xsi:type="dcterms:W3CDTF">2008-07-20T15:16:37Z</dcterms:created>
  <dcterms:modified xsi:type="dcterms:W3CDTF">2020-06-02T12:02:15Z</dcterms:modified>
</cp:coreProperties>
</file>